
<file path=[Content_Types].xml><?xml version="1.0" encoding="utf-8"?>
<Types xmlns="http://schemas.openxmlformats.org/package/2006/content-types">
  <Default Extension="png" ContentType="image/png"/>
  <Default Extension="w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21"/>
  </p:notesMasterIdLst>
  <p:handoutMasterIdLst>
    <p:handoutMasterId r:id="rId22"/>
  </p:handout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9" r:id="rId18"/>
    <p:sldId id="270" r:id="rId19"/>
    <p:sldId id="271" r:id="rId20"/>
  </p:sldIdLst>
  <p:sldSz cx="12193588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-30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5759" cy="45684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400" b="0" i="0" u="none" strike="noStrike" kern="1200" cap="none" spc="0" baseline="0">
              <a:solidFill>
                <a:srgbClr val="FFFFFF"/>
              </a:solidFill>
              <a:uFillTx/>
              <a:latin typeface="Corbel" pitchFamily="34"/>
              <a:ea typeface="Microsoft YaHei" pitchFamily="2"/>
              <a:cs typeface="Mangal" pitchFamily="2"/>
            </a:endParaRPr>
          </a:p>
        </p:txBody>
      </p:sp>
      <p:sp>
        <p:nvSpPr>
          <p:cNvPr id="3" name="Symbol zastępczy daty 2"/>
          <p:cNvSpPr txBox="1">
            <a:spLocks noGrp="1"/>
          </p:cNvSpPr>
          <p:nvPr>
            <p:ph type="dt" sz="quarter" idx="1"/>
          </p:nvPr>
        </p:nvSpPr>
        <p:spPr>
          <a:xfrm>
            <a:off x="3881884" y="0"/>
            <a:ext cx="2975759" cy="45684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400" b="0" i="0" u="none" strike="noStrike" kern="1200" cap="none" spc="0" baseline="0">
              <a:solidFill>
                <a:srgbClr val="FFFFFF"/>
              </a:solidFill>
              <a:uFillTx/>
              <a:latin typeface="Corbel" pitchFamily="34"/>
              <a:ea typeface="Microsoft YaHei" pitchFamily="2"/>
              <a:cs typeface="Mangal" pitchFamily="2"/>
            </a:endParaRPr>
          </a:p>
        </p:txBody>
      </p:sp>
      <p:sp>
        <p:nvSpPr>
          <p:cNvPr id="4" name="Symbol zastępczy stopki 3"/>
          <p:cNvSpPr txBox="1">
            <a:spLocks noGrp="1"/>
          </p:cNvSpPr>
          <p:nvPr>
            <p:ph type="ftr" sz="quarter" idx="2"/>
          </p:nvPr>
        </p:nvSpPr>
        <p:spPr>
          <a:xfrm>
            <a:off x="0" y="8686800"/>
            <a:ext cx="2975759" cy="45684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400" b="0" i="0" u="none" strike="noStrike" kern="1200" cap="none" spc="0" baseline="0">
              <a:solidFill>
                <a:srgbClr val="FFFFFF"/>
              </a:solidFill>
              <a:uFillTx/>
              <a:latin typeface="Corbel" pitchFamily="34"/>
              <a:ea typeface="Microsoft YaHei" pitchFamily="2"/>
              <a:cs typeface="Mangal" pitchFamily="2"/>
            </a:endParaRPr>
          </a:p>
        </p:txBody>
      </p:sp>
      <p:sp>
        <p:nvSpPr>
          <p:cNvPr id="5" name="Symbol zastępczy numeru slajdu 4"/>
          <p:cNvSpPr txBox="1">
            <a:spLocks noGrp="1"/>
          </p:cNvSpPr>
          <p:nvPr>
            <p:ph type="sldNum" sz="quarter" idx="3"/>
          </p:nvPr>
        </p:nvSpPr>
        <p:spPr>
          <a:xfrm>
            <a:off x="3881884" y="8686800"/>
            <a:ext cx="2975759" cy="45684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497C747-5586-4AE7-A33F-A510BAD15A88}" type="slidenum">
              <a:t>‹#›</a:t>
            </a:fld>
            <a:endParaRPr lang="pl-PL" sz="1400" b="0" i="0" u="none" strike="noStrike" kern="1200" cap="none" spc="0" baseline="0">
              <a:solidFill>
                <a:srgbClr val="FFFFFF"/>
              </a:solidFill>
              <a:uFillTx/>
              <a:latin typeface="Corbel" pitchFamily="34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775075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 idx="2"/>
          </p:nvPr>
        </p:nvSpPr>
        <p:spPr>
          <a:xfrm>
            <a:off x="0" y="694797"/>
            <a:ext cx="0" cy="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043" cy="411444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666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450"/>
      </a:spcBef>
      <a:spcAft>
        <a:spcPts val="0"/>
      </a:spcAft>
      <a:buNone/>
      <a:tabLst>
        <a:tab pos="0" algn="l"/>
        <a:tab pos="914400" algn="l"/>
        <a:tab pos="1828800" algn="l"/>
        <a:tab pos="2743200" algn="l"/>
        <a:tab pos="3657600" algn="l"/>
        <a:tab pos="4572000" algn="l"/>
        <a:tab pos="5486400" algn="l"/>
        <a:tab pos="6400800" algn="l"/>
        <a:tab pos="7315200" algn="l"/>
        <a:tab pos="8229600" algn="l"/>
        <a:tab pos="9144000" algn="l"/>
        <a:tab pos="10058400" algn="l"/>
      </a:tabLst>
      <a:defRPr lang="pl-PL" sz="1200" b="0" i="0" u="none" strike="noStrike" kern="0" cap="none" spc="0" baseline="0">
        <a:solidFill>
          <a:srgbClr val="000000"/>
        </a:solidFill>
        <a:highlight>
          <a:scrgbClr r="0" g="0" b="0">
            <a:alpha val="0"/>
          </a:scrgbClr>
        </a:highlight>
        <a:uFillTx/>
        <a:latin typeface="Calibri" pitchFamily="34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2584" y="695328"/>
            <a:ext cx="6092820" cy="342740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5591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Podtytuł 2"/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5591" cy="1655758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1431BC8-75C5-446B-850C-AB0B23B155B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39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8806ED2-B88F-48FE-8EC2-52F9DC7F054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23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 txBox="1">
            <a:spLocks noGrp="1"/>
          </p:cNvSpPr>
          <p:nvPr>
            <p:ph type="title" orient="vert"/>
          </p:nvPr>
        </p:nvSpPr>
        <p:spPr>
          <a:xfrm>
            <a:off x="8542333" y="284158"/>
            <a:ext cx="2444748" cy="5934071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 txBox="1">
            <a:spLocks noGrp="1"/>
          </p:cNvSpPr>
          <p:nvPr>
            <p:ph type="body" orient="vert" idx="1"/>
          </p:nvPr>
        </p:nvSpPr>
        <p:spPr>
          <a:xfrm>
            <a:off x="1203322" y="284158"/>
            <a:ext cx="7186617" cy="5934071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0634A57-4D3F-45ED-8D26-F5C82A2DC70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5591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Podtytuł 2"/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5591" cy="1655758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35CFB42-BC2C-4109-85EA-009AD7F70AE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42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CD5C172-8259-4E38-AE9D-D92CD8A14D1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53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7191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7191" cy="1500182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2A297FF-E6E7-40C0-B76E-42553BF4A4D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03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>
          <a:xfrm>
            <a:off x="1203322" y="2011359"/>
            <a:ext cx="4814892" cy="420687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 txBox="1">
            <a:spLocks noGrp="1"/>
          </p:cNvSpPr>
          <p:nvPr>
            <p:ph idx="2"/>
          </p:nvPr>
        </p:nvSpPr>
        <p:spPr>
          <a:xfrm>
            <a:off x="6170608" y="2011359"/>
            <a:ext cx="4816473" cy="420687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42C34BC-3BC3-46FB-B8AA-721F12E5390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62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7191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 txBox="1">
            <a:spLocks noGrp="1"/>
          </p:cNvSpPr>
          <p:nvPr>
            <p:ph type="body" idx="3"/>
          </p:nvPr>
        </p:nvSpPr>
        <p:spPr>
          <a:xfrm>
            <a:off x="6173791" y="1681160"/>
            <a:ext cx="5183184" cy="823910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 txBox="1">
            <a:spLocks noGrp="1"/>
          </p:cNvSpPr>
          <p:nvPr>
            <p:ph idx="4"/>
          </p:nvPr>
        </p:nvSpPr>
        <p:spPr>
          <a:xfrm>
            <a:off x="6173791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Symbol zastępczy stopki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ymbol zastępczy numeru slajdu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B00F5BA-4DD2-4C71-9A50-F2EA74C4A6E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2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ymbol zastępczy stopki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ymbol zastępczy numeru slajdu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9C35804-0C60-4F4F-8A8F-4C8642BDD63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1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3" name="Symbol zastępczy stopki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ymbol zastępczy numeru slajdu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9AF8920-ED42-4932-A9E7-B1A002FD8EA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2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3791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C14E55B-DC15-40B6-9293-256B7F3F935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82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B377FA7-D6BE-4C51-9480-917BFA95041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21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3791" cy="4873623"/>
          </a:xfrm>
        </p:spPr>
        <p:txBody>
          <a:bodyPr/>
          <a:lstStyle>
            <a:lvl1pPr>
              <a:defRPr sz="3200"/>
            </a:lvl1pPr>
          </a:lstStyle>
          <a:p>
            <a:pPr lvl="0"/>
            <a:endParaRPr lang="pl-PL"/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3F9F2E1-BEFF-4D98-A7F9-FCFF0F1B59E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9A5FA10-24D5-47AA-A60B-58644CC0FA4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78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 txBox="1">
            <a:spLocks noGrp="1"/>
          </p:cNvSpPr>
          <p:nvPr>
            <p:ph type="title" orient="vert"/>
          </p:nvPr>
        </p:nvSpPr>
        <p:spPr>
          <a:xfrm>
            <a:off x="8542333" y="284158"/>
            <a:ext cx="2444748" cy="5934071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 txBox="1">
            <a:spLocks noGrp="1"/>
          </p:cNvSpPr>
          <p:nvPr>
            <p:ph type="body" orient="vert" idx="1"/>
          </p:nvPr>
        </p:nvSpPr>
        <p:spPr>
          <a:xfrm>
            <a:off x="1203322" y="284158"/>
            <a:ext cx="7186617" cy="5934071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9D8DA16-6EC9-41D8-8956-342F9F8687C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9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5591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Podtytuł 2"/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5591" cy="1655758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E95C21F-784A-4FA4-8846-C87316FFA86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95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83DB52E-1FFA-48D2-96E1-C831259BF75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8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7191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7191" cy="1500182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6D2B7BE-E2CC-4927-BAFF-20DA540292B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07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>
          <a:xfrm>
            <a:off x="1203322" y="2011359"/>
            <a:ext cx="4814892" cy="420687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 txBox="1">
            <a:spLocks noGrp="1"/>
          </p:cNvSpPr>
          <p:nvPr>
            <p:ph idx="2"/>
          </p:nvPr>
        </p:nvSpPr>
        <p:spPr>
          <a:xfrm>
            <a:off x="6170608" y="2011359"/>
            <a:ext cx="4816473" cy="420687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E15992E-1992-4716-82F1-0BA5E99A8E2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83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7191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 txBox="1">
            <a:spLocks noGrp="1"/>
          </p:cNvSpPr>
          <p:nvPr>
            <p:ph type="body" idx="3"/>
          </p:nvPr>
        </p:nvSpPr>
        <p:spPr>
          <a:xfrm>
            <a:off x="6173791" y="1681160"/>
            <a:ext cx="5183184" cy="823910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 txBox="1">
            <a:spLocks noGrp="1"/>
          </p:cNvSpPr>
          <p:nvPr>
            <p:ph idx="4"/>
          </p:nvPr>
        </p:nvSpPr>
        <p:spPr>
          <a:xfrm>
            <a:off x="6173791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Symbol zastępczy stopki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ymbol zastępczy numeru slajdu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E8DD8F1-D4F8-4D2F-84BF-871A7F0B27B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34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ymbol zastępczy stopki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ymbol zastępczy numeru slajdu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593022F-541D-4D77-B1F4-887B4D23334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52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3" name="Symbol zastępczy stopki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ymbol zastępczy numeru slajdu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E1F6720-A713-44B0-B43B-1C476586735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8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7191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7191" cy="1500182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52040E-D755-4137-9775-6F68663C921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44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3791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66746C9-9928-42EA-BD33-9A484BFF4AE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64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3791" cy="4873623"/>
          </a:xfrm>
        </p:spPr>
        <p:txBody>
          <a:bodyPr/>
          <a:lstStyle>
            <a:lvl1pPr>
              <a:defRPr sz="3200"/>
            </a:lvl1pPr>
          </a:lstStyle>
          <a:p>
            <a:pPr lvl="0"/>
            <a:endParaRPr lang="pl-PL"/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484ABE9-78E1-4AA8-8BFE-9E8BE15AA67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29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E2EA09E-6A18-4DDF-8BE8-7467B8D0440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99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 txBox="1">
            <a:spLocks noGrp="1"/>
          </p:cNvSpPr>
          <p:nvPr>
            <p:ph type="title" orient="vert"/>
          </p:nvPr>
        </p:nvSpPr>
        <p:spPr>
          <a:xfrm>
            <a:off x="8542333" y="284158"/>
            <a:ext cx="2444748" cy="5934071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 txBox="1">
            <a:spLocks noGrp="1"/>
          </p:cNvSpPr>
          <p:nvPr>
            <p:ph type="body" orient="vert" idx="1"/>
          </p:nvPr>
        </p:nvSpPr>
        <p:spPr>
          <a:xfrm>
            <a:off x="1203322" y="284158"/>
            <a:ext cx="7186617" cy="5934071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37AF192-94B0-44FB-A3E2-CF52BE95A23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66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5591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Podtytuł 2"/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5591" cy="1655758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7441618-D37B-42D7-9963-DF743713914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24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C0D5C2-1AA4-494F-B0DD-F8DAA3F0F9C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31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7191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7191" cy="1500182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41053DA-5C68-4940-8F50-9D175F7EE97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71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>
          <a:xfrm>
            <a:off x="1203322" y="2011359"/>
            <a:ext cx="4814892" cy="420687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 txBox="1">
            <a:spLocks noGrp="1"/>
          </p:cNvSpPr>
          <p:nvPr>
            <p:ph idx="2"/>
          </p:nvPr>
        </p:nvSpPr>
        <p:spPr>
          <a:xfrm>
            <a:off x="6170608" y="2011359"/>
            <a:ext cx="4816473" cy="420687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28A3D7F-9DA6-4EC2-AC5E-16699545B94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05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7191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 txBox="1">
            <a:spLocks noGrp="1"/>
          </p:cNvSpPr>
          <p:nvPr>
            <p:ph type="body" idx="3"/>
          </p:nvPr>
        </p:nvSpPr>
        <p:spPr>
          <a:xfrm>
            <a:off x="6173791" y="1681160"/>
            <a:ext cx="5183184" cy="823910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 txBox="1">
            <a:spLocks noGrp="1"/>
          </p:cNvSpPr>
          <p:nvPr>
            <p:ph idx="4"/>
          </p:nvPr>
        </p:nvSpPr>
        <p:spPr>
          <a:xfrm>
            <a:off x="6173791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Symbol zastępczy stopki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ymbol zastępczy numeru slajdu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78BE0D5-75D7-4494-B2B6-9112311CB2F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24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ymbol zastępczy stopki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ymbol zastępczy numeru slajdu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4E06F12-5C3E-4600-AD37-3180891D206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92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>
          <a:xfrm>
            <a:off x="1203322" y="2011359"/>
            <a:ext cx="4814892" cy="420687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 txBox="1">
            <a:spLocks noGrp="1"/>
          </p:cNvSpPr>
          <p:nvPr>
            <p:ph idx="2"/>
          </p:nvPr>
        </p:nvSpPr>
        <p:spPr>
          <a:xfrm>
            <a:off x="6170608" y="2011359"/>
            <a:ext cx="4816473" cy="420687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A526611-40ED-4BB5-A0FE-CDE34557BF4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85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3" name="Symbol zastępczy stopki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ymbol zastępczy numeru slajdu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1F04790-6674-43EB-9726-B17C143C1A9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3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3791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9125268-204F-418D-B317-86561B7514C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78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3791" cy="4873623"/>
          </a:xfrm>
        </p:spPr>
        <p:txBody>
          <a:bodyPr/>
          <a:lstStyle>
            <a:lvl1pPr>
              <a:defRPr sz="3200"/>
            </a:lvl1pPr>
          </a:lstStyle>
          <a:p>
            <a:pPr lvl="0"/>
            <a:endParaRPr lang="pl-PL"/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ACE1B51-BCDE-415B-9434-9CE7687BFD6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8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12B9EA3-CA86-46FA-B1EF-46871520459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53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 txBox="1">
            <a:spLocks noGrp="1"/>
          </p:cNvSpPr>
          <p:nvPr>
            <p:ph type="title" orient="vert"/>
          </p:nvPr>
        </p:nvSpPr>
        <p:spPr>
          <a:xfrm>
            <a:off x="8542333" y="284158"/>
            <a:ext cx="2444748" cy="5934071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 txBox="1">
            <a:spLocks noGrp="1"/>
          </p:cNvSpPr>
          <p:nvPr>
            <p:ph type="body" orient="vert" idx="1"/>
          </p:nvPr>
        </p:nvSpPr>
        <p:spPr>
          <a:xfrm>
            <a:off x="1203322" y="284158"/>
            <a:ext cx="7186617" cy="5934071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4897E8E-4DBD-4FE9-9EFA-11ECC219C57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00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5591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Podtytuł 2"/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5591" cy="1655758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2ACFB98-DB62-4C7B-8640-E4830FC8106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16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D8F28F2-9761-4A1A-8B6E-29A940B6666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88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7191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7191" cy="1500182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D9A16DD-B041-4194-ADED-F0DD4084BFD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95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>
          <a:xfrm>
            <a:off x="1203322" y="2011359"/>
            <a:ext cx="4814892" cy="420687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 txBox="1">
            <a:spLocks noGrp="1"/>
          </p:cNvSpPr>
          <p:nvPr>
            <p:ph idx="2"/>
          </p:nvPr>
        </p:nvSpPr>
        <p:spPr>
          <a:xfrm>
            <a:off x="6170608" y="2011359"/>
            <a:ext cx="4816473" cy="420687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E693201-5D90-489D-9EF2-D79A2BC2233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7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7191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 txBox="1">
            <a:spLocks noGrp="1"/>
          </p:cNvSpPr>
          <p:nvPr>
            <p:ph type="body" idx="3"/>
          </p:nvPr>
        </p:nvSpPr>
        <p:spPr>
          <a:xfrm>
            <a:off x="6173791" y="1681160"/>
            <a:ext cx="5183184" cy="823910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 txBox="1">
            <a:spLocks noGrp="1"/>
          </p:cNvSpPr>
          <p:nvPr>
            <p:ph idx="4"/>
          </p:nvPr>
        </p:nvSpPr>
        <p:spPr>
          <a:xfrm>
            <a:off x="6173791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Symbol zastępczy stopki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ymbol zastępczy numeru slajdu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8B53B7F-EBD1-49F9-87C8-BEE68FFAB68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3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7191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 txBox="1">
            <a:spLocks noGrp="1"/>
          </p:cNvSpPr>
          <p:nvPr>
            <p:ph type="body" idx="3"/>
          </p:nvPr>
        </p:nvSpPr>
        <p:spPr>
          <a:xfrm>
            <a:off x="6173791" y="1681160"/>
            <a:ext cx="5183184" cy="823910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 txBox="1">
            <a:spLocks noGrp="1"/>
          </p:cNvSpPr>
          <p:nvPr>
            <p:ph idx="4"/>
          </p:nvPr>
        </p:nvSpPr>
        <p:spPr>
          <a:xfrm>
            <a:off x="6173791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Symbol zastępczy stopki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ymbol zastępczy numeru slajdu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DE06A91-2863-4A94-AB40-48FD130C40B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59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ymbol zastępczy stopki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ymbol zastępczy numeru slajdu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838449A-4EF6-4938-8294-0FB8E743F23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86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3" name="Symbol zastępczy stopki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ymbol zastępczy numeru slajdu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1A81EC2-C318-4EC8-BF34-676563A69D9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1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3791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70CFA0B-0195-4D7C-9591-931AE291995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27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3791" cy="4873623"/>
          </a:xfrm>
        </p:spPr>
        <p:txBody>
          <a:bodyPr/>
          <a:lstStyle>
            <a:lvl1pPr>
              <a:defRPr sz="3200"/>
            </a:lvl1pPr>
          </a:lstStyle>
          <a:p>
            <a:pPr lvl="0"/>
            <a:endParaRPr lang="pl-PL"/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11CD6CC-82C6-4DF4-829B-36E26589C43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97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9313E6C-45F1-4C81-8532-D964E945B30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58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 txBox="1">
            <a:spLocks noGrp="1"/>
          </p:cNvSpPr>
          <p:nvPr>
            <p:ph type="title" orient="vert"/>
          </p:nvPr>
        </p:nvSpPr>
        <p:spPr>
          <a:xfrm>
            <a:off x="8542333" y="284158"/>
            <a:ext cx="2444748" cy="5934071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 txBox="1">
            <a:spLocks noGrp="1"/>
          </p:cNvSpPr>
          <p:nvPr>
            <p:ph type="body" orient="vert" idx="1"/>
          </p:nvPr>
        </p:nvSpPr>
        <p:spPr>
          <a:xfrm>
            <a:off x="1203322" y="284158"/>
            <a:ext cx="7186617" cy="5934071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7235C42-2C78-41CF-A771-8EC266428B9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ymbol zastępczy stopki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ymbol zastępczy numeru slajdu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A9280ED-BFF4-4B42-9B1B-97C31FEA745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32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3" name="Symbol zastępczy stopki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ymbol zastępczy numeru slajdu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C3C1D27-0C6A-456F-8072-1058E49D0A0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5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3791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65B999C-D6CE-4FBF-A0E7-A46A6A76F10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4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3791" cy="4873623"/>
          </a:xfrm>
        </p:spPr>
        <p:txBody>
          <a:bodyPr/>
          <a:lstStyle>
            <a:lvl1pPr>
              <a:defRPr sz="3200"/>
            </a:lvl1pPr>
          </a:lstStyle>
          <a:p>
            <a:pPr lvl="0"/>
            <a:endParaRPr lang="pl-PL"/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28B8AF-5B30-4F96-88A4-265020EC32B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29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9B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0" y="176040"/>
            <a:ext cx="12188878" cy="164627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FFFFFF"/>
              </a:solidFill>
              <a:uFillTx/>
              <a:latin typeface="Corbel" pitchFamily="34"/>
              <a:ea typeface="Microsoft YaHei" pitchFamily="2"/>
              <a:cs typeface="Mangal" pitchFamily="2"/>
            </a:endParaRPr>
          </a:p>
        </p:txBody>
      </p:sp>
      <p:sp>
        <p:nvSpPr>
          <p:cNvPr id="3" name="Symbol zastępczy tytułu 2"/>
          <p:cNvSpPr txBox="1">
            <a:spLocks noGrp="1"/>
          </p:cNvSpPr>
          <p:nvPr>
            <p:ph type="title"/>
          </p:nvPr>
        </p:nvSpPr>
        <p:spPr>
          <a:xfrm>
            <a:off x="1203121" y="284040"/>
            <a:ext cx="9783723" cy="150840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ctr" anchorCtr="0" compatLnSpc="1">
            <a:noAutofit/>
          </a:bodyPr>
          <a:lstStyle/>
          <a:p>
            <a:pPr lvl="0"/>
            <a:endParaRPr lang="pl-PL"/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1"/>
          </p:nvPr>
        </p:nvSpPr>
        <p:spPr>
          <a:xfrm>
            <a:off x="1203121" y="2011323"/>
            <a:ext cx="9783723" cy="4206962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>
            <a:no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sz="half" idx="2"/>
          </p:nvPr>
        </p:nvSpPr>
        <p:spPr>
          <a:xfrm>
            <a:off x="1201320" y="6423120"/>
            <a:ext cx="3002039" cy="365037"/>
          </a:xfrm>
          <a:prstGeom prst="rect">
            <a:avLst/>
          </a:prstGeom>
          <a:noFill/>
          <a:ln>
            <a:noFill/>
          </a:ln>
        </p:spPr>
        <p:txBody>
          <a:bodyPr vert="horz" wrap="square" lIns="45720" tIns="46798" rIns="90004" bIns="46798" anchor="ctr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orbel" pitchFamily="34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3"/>
          </p:nvPr>
        </p:nvSpPr>
        <p:spPr>
          <a:xfrm>
            <a:off x="5595844" y="6423120"/>
            <a:ext cx="5045037" cy="365037"/>
          </a:xfrm>
          <a:prstGeom prst="rect">
            <a:avLst/>
          </a:prstGeom>
          <a:noFill/>
          <a:ln>
            <a:noFill/>
          </a:ln>
        </p:spPr>
        <p:txBody>
          <a:bodyPr vert="horz" wrap="square" lIns="45720" tIns="46798" rIns="90004" bIns="46798" anchor="ctr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orbel" pitchFamily="34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4"/>
          </p:nvPr>
        </p:nvSpPr>
        <p:spPr>
          <a:xfrm>
            <a:off x="10658520" y="6423120"/>
            <a:ext cx="946083" cy="365037"/>
          </a:xfrm>
          <a:prstGeom prst="rect">
            <a:avLst/>
          </a:prstGeom>
          <a:noFill/>
          <a:ln>
            <a:noFill/>
          </a:ln>
        </p:spPr>
        <p:txBody>
          <a:bodyPr vert="horz" wrap="square" lIns="45720" tIns="46798" rIns="90004" bIns="46798" anchor="ctr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orbel" pitchFamily="34"/>
                <a:ea typeface="Segoe UI" pitchFamily="2"/>
                <a:cs typeface="Tahoma" pitchFamily="2"/>
              </a:defRPr>
            </a:lvl1pPr>
          </a:lstStyle>
          <a:p>
            <a:pPr lvl="0"/>
            <a:fld id="{F73A3379-B4D8-4C87-96F3-548E4801976F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l" defTabSz="914400" rtl="0" fontAlgn="auto" hangingPunct="0">
        <a:lnSpc>
          <a:spcPct val="85000"/>
        </a:lnSpc>
        <a:spcBef>
          <a:spcPts val="0"/>
        </a:spcBef>
        <a:spcAft>
          <a:spcPts val="0"/>
        </a:spcAft>
        <a:buNone/>
        <a:tabLst>
          <a:tab pos="0" algn="l"/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lang="pl-PL" sz="4000" b="0" i="0" u="none" strike="noStrike" kern="0" cap="none" spc="0" baseline="0">
          <a:solidFill>
            <a:srgbClr val="099BDD"/>
          </a:solidFill>
          <a:highlight>
            <a:scrgbClr r="0" g="0" b="0">
              <a:alpha val="0"/>
            </a:scrgbClr>
          </a:highlight>
          <a:uFillTx/>
          <a:latin typeface="Corbel" pitchFamily="34"/>
          <a:ea typeface="Microsoft YaHei" pitchFamily="2"/>
          <a:cs typeface="Mangal" pitchFamily="2"/>
        </a:defRPr>
      </a:lvl1pPr>
    </p:titleStyle>
    <p:bodyStyle>
      <a:lvl1pPr marL="0" marR="0" lvl="0" indent="0" algn="l" defTabSz="914400" rtl="0" fontAlgn="auto" hangingPunct="0">
        <a:lnSpc>
          <a:spcPct val="90000"/>
        </a:lnSpc>
        <a:spcBef>
          <a:spcPts val="1200"/>
        </a:spcBef>
        <a:spcAft>
          <a:spcPts val="200"/>
        </a:spcAft>
        <a:buNone/>
        <a:tabLst>
          <a:tab pos="731520" algn="l"/>
          <a:tab pos="1645920" algn="l"/>
          <a:tab pos="2560320" algn="l"/>
          <a:tab pos="3474720" algn="l"/>
          <a:tab pos="4389120" algn="l"/>
          <a:tab pos="5303520" algn="l"/>
          <a:tab pos="6217920" algn="l"/>
          <a:tab pos="7132320" algn="l"/>
          <a:tab pos="8046720" algn="l"/>
          <a:tab pos="8961120" algn="l"/>
          <a:tab pos="9875520" algn="l"/>
        </a:tabLst>
        <a:defRPr lang="pl-PL" sz="2200" b="0" i="0" u="none" strike="noStrike" kern="0" cap="none" spc="0" baseline="0">
          <a:solidFill>
            <a:srgbClr val="FFFFFF"/>
          </a:solidFill>
          <a:highlight>
            <a:scrgbClr r="0" g="0" b="0">
              <a:alpha val="0"/>
            </a:scrgbClr>
          </a:highlight>
          <a:uFillTx/>
          <a:latin typeface="Corbel" pitchFamily="34"/>
          <a:ea typeface="Microsoft YaHei" pitchFamily="2"/>
          <a:cs typeface="Mangal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9B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-6483" y="2058835"/>
            <a:ext cx="12195361" cy="18288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FFFFFF"/>
              </a:solidFill>
              <a:uFillTx/>
              <a:latin typeface="Corbel" pitchFamily="34"/>
              <a:ea typeface="Microsoft YaHei" pitchFamily="2"/>
              <a:cs typeface="Mangal" pitchFamily="2"/>
            </a:endParaRPr>
          </a:p>
        </p:txBody>
      </p:sp>
      <p:sp>
        <p:nvSpPr>
          <p:cNvPr id="3" name="Symbol zastępczy tytułu 2"/>
          <p:cNvSpPr txBox="1">
            <a:spLocks noGrp="1"/>
          </p:cNvSpPr>
          <p:nvPr>
            <p:ph type="title"/>
          </p:nvPr>
        </p:nvSpPr>
        <p:spPr>
          <a:xfrm>
            <a:off x="1203121" y="284040"/>
            <a:ext cx="9783723" cy="150840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ctr" anchorCtr="0" compatLnSpc="1">
            <a:noAutofit/>
          </a:bodyPr>
          <a:lstStyle/>
          <a:p>
            <a:pPr lvl="0"/>
            <a:endParaRPr lang="pl-PL"/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1"/>
          </p:nvPr>
        </p:nvSpPr>
        <p:spPr>
          <a:xfrm>
            <a:off x="1203121" y="2011323"/>
            <a:ext cx="9783723" cy="4206962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>
            <a:no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sz="half" idx="2"/>
          </p:nvPr>
        </p:nvSpPr>
        <p:spPr>
          <a:xfrm>
            <a:off x="1201320" y="6423120"/>
            <a:ext cx="3002039" cy="365037"/>
          </a:xfrm>
          <a:prstGeom prst="rect">
            <a:avLst/>
          </a:prstGeom>
          <a:noFill/>
          <a:ln>
            <a:noFill/>
          </a:ln>
        </p:spPr>
        <p:txBody>
          <a:bodyPr vert="horz" wrap="square" lIns="45720" tIns="46798" rIns="90004" bIns="46798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3"/>
          </p:nvPr>
        </p:nvSpPr>
        <p:spPr>
          <a:xfrm>
            <a:off x="5595844" y="6423120"/>
            <a:ext cx="5045037" cy="365037"/>
          </a:xfrm>
          <a:prstGeom prst="rect">
            <a:avLst/>
          </a:prstGeom>
          <a:noFill/>
          <a:ln>
            <a:noFill/>
          </a:ln>
        </p:spPr>
        <p:txBody>
          <a:bodyPr vert="horz" wrap="square" lIns="45720" tIns="46798" rIns="90004" bIns="46798" anchor="ctr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4"/>
          </p:nvPr>
        </p:nvSpPr>
        <p:spPr>
          <a:xfrm>
            <a:off x="10658520" y="6423120"/>
            <a:ext cx="946083" cy="365037"/>
          </a:xfrm>
          <a:prstGeom prst="rect">
            <a:avLst/>
          </a:prstGeom>
          <a:noFill/>
          <a:ln>
            <a:noFill/>
          </a:ln>
        </p:spPr>
        <p:txBody>
          <a:bodyPr vert="horz" wrap="square" lIns="45720" tIns="46798" rIns="90004" bIns="46798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6549CA94-2A28-41A0-8B85-BE9FF7DF5685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l" defTabSz="914400" rtl="0" fontAlgn="auto" hangingPunct="0">
        <a:lnSpc>
          <a:spcPct val="85000"/>
        </a:lnSpc>
        <a:spcBef>
          <a:spcPts val="0"/>
        </a:spcBef>
        <a:spcAft>
          <a:spcPts val="0"/>
        </a:spcAft>
        <a:buNone/>
        <a:tabLst>
          <a:tab pos="0" algn="l"/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lang="pl-PL" sz="4000" b="0" i="0" u="none" strike="noStrike" kern="1200" cap="none" spc="0" baseline="0">
          <a:solidFill>
            <a:srgbClr val="099BDD"/>
          </a:solidFill>
          <a:highlight>
            <a:scrgbClr r="0" g="0" b="0">
              <a:alpha val="0"/>
            </a:scrgbClr>
          </a:highlight>
          <a:uFillTx/>
          <a:latin typeface="Corbel" pitchFamily="34"/>
          <a:ea typeface="Microsoft YaHei" pitchFamily="2"/>
          <a:cs typeface="Mangal" pitchFamily="2"/>
        </a:defRPr>
      </a:lvl1pPr>
    </p:titleStyle>
    <p:bodyStyle>
      <a:lvl1pPr marL="0" marR="0" lvl="0" indent="0" algn="l" defTabSz="914400" rtl="0" fontAlgn="auto" hangingPunct="0">
        <a:lnSpc>
          <a:spcPct val="90000"/>
        </a:lnSpc>
        <a:spcBef>
          <a:spcPts val="1200"/>
        </a:spcBef>
        <a:spcAft>
          <a:spcPts val="200"/>
        </a:spcAft>
        <a:buNone/>
        <a:tabLst>
          <a:tab pos="731520" algn="l"/>
          <a:tab pos="1645920" algn="l"/>
          <a:tab pos="2560320" algn="l"/>
          <a:tab pos="3474720" algn="l"/>
          <a:tab pos="4389120" algn="l"/>
          <a:tab pos="5303520" algn="l"/>
          <a:tab pos="6217920" algn="l"/>
          <a:tab pos="7132320" algn="l"/>
          <a:tab pos="8046720" algn="l"/>
          <a:tab pos="8961120" algn="l"/>
          <a:tab pos="9875520" algn="l"/>
        </a:tabLst>
        <a:defRPr lang="pl-PL" sz="2200" b="0" i="0" u="none" strike="noStrike" kern="1200" cap="none" spc="0" baseline="0">
          <a:solidFill>
            <a:srgbClr val="FFFFFF"/>
          </a:solidFill>
          <a:highlight>
            <a:scrgbClr r="0" g="0" b="0">
              <a:alpha val="0"/>
            </a:scrgbClr>
          </a:highlight>
          <a:uFillTx/>
          <a:latin typeface="Corbel" pitchFamily="34"/>
          <a:ea typeface="Microsoft YaHei" pitchFamily="2"/>
          <a:cs typeface="Mangal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-6483" y="2058835"/>
            <a:ext cx="12195361" cy="18288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099BDD"/>
          </a:solidFill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FFFFFF"/>
              </a:solidFill>
              <a:uFillTx/>
              <a:latin typeface="Corbel" pitchFamily="34"/>
              <a:ea typeface="Microsoft YaHei" pitchFamily="2"/>
              <a:cs typeface="Mangal" pitchFamily="2"/>
            </a:endParaRPr>
          </a:p>
        </p:txBody>
      </p:sp>
      <p:sp>
        <p:nvSpPr>
          <p:cNvPr id="3" name="Symbol zastępczy tytułu 2"/>
          <p:cNvSpPr txBox="1">
            <a:spLocks noGrp="1"/>
          </p:cNvSpPr>
          <p:nvPr>
            <p:ph type="title"/>
          </p:nvPr>
        </p:nvSpPr>
        <p:spPr>
          <a:xfrm>
            <a:off x="1203121" y="284040"/>
            <a:ext cx="9783723" cy="150840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ctr" anchorCtr="0" compatLnSpc="1">
            <a:noAutofit/>
          </a:bodyPr>
          <a:lstStyle/>
          <a:p>
            <a:pPr lvl="0"/>
            <a:endParaRPr lang="pl-PL"/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1"/>
          </p:nvPr>
        </p:nvSpPr>
        <p:spPr>
          <a:xfrm>
            <a:off x="1203121" y="2011323"/>
            <a:ext cx="9783723" cy="4206962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>
            <a:no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sz="half" idx="2"/>
          </p:nvPr>
        </p:nvSpPr>
        <p:spPr>
          <a:xfrm>
            <a:off x="1201320" y="6423120"/>
            <a:ext cx="3002039" cy="365037"/>
          </a:xfrm>
          <a:prstGeom prst="rect">
            <a:avLst/>
          </a:prstGeom>
          <a:noFill/>
          <a:ln>
            <a:noFill/>
          </a:ln>
        </p:spPr>
        <p:txBody>
          <a:bodyPr vert="horz" wrap="square" lIns="45720" tIns="46798" rIns="90004" bIns="46798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0" i="0" u="none" strike="noStrike" kern="1200" cap="none" spc="0" baseline="0">
                <a:solidFill>
                  <a:srgbClr val="099BDD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3"/>
          </p:nvPr>
        </p:nvSpPr>
        <p:spPr>
          <a:xfrm>
            <a:off x="5595844" y="6423120"/>
            <a:ext cx="5045037" cy="365037"/>
          </a:xfrm>
          <a:prstGeom prst="rect">
            <a:avLst/>
          </a:prstGeom>
          <a:noFill/>
          <a:ln>
            <a:noFill/>
          </a:ln>
        </p:spPr>
        <p:txBody>
          <a:bodyPr vert="horz" wrap="square" lIns="45720" tIns="46798" rIns="90004" bIns="46798" anchor="ctr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0" i="0" u="none" strike="noStrike" kern="1200" cap="none" spc="0" baseline="0">
                <a:solidFill>
                  <a:srgbClr val="099BDD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4"/>
          </p:nvPr>
        </p:nvSpPr>
        <p:spPr>
          <a:xfrm>
            <a:off x="10658520" y="6423120"/>
            <a:ext cx="946083" cy="365037"/>
          </a:xfrm>
          <a:prstGeom prst="rect">
            <a:avLst/>
          </a:prstGeom>
          <a:noFill/>
          <a:ln>
            <a:noFill/>
          </a:ln>
        </p:spPr>
        <p:txBody>
          <a:bodyPr vert="horz" wrap="square" lIns="45720" tIns="46798" rIns="90004" bIns="46798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99BDD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3A11FDF1-FE4C-4CCB-96A0-0D0A9E419902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l" defTabSz="914400" rtl="0" fontAlgn="auto" hangingPunct="0">
        <a:lnSpc>
          <a:spcPct val="85000"/>
        </a:lnSpc>
        <a:spcBef>
          <a:spcPts val="0"/>
        </a:spcBef>
        <a:spcAft>
          <a:spcPts val="0"/>
        </a:spcAft>
        <a:buNone/>
        <a:tabLst>
          <a:tab pos="0" algn="l"/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lang="pl-PL" sz="4000" b="0" i="0" u="none" strike="noStrike" kern="1200" cap="none" spc="0" baseline="0">
          <a:solidFill>
            <a:srgbClr val="F2F2F2"/>
          </a:solidFill>
          <a:highlight>
            <a:scrgbClr r="0" g="0" b="0">
              <a:alpha val="0"/>
            </a:scrgbClr>
          </a:highlight>
          <a:uFillTx/>
          <a:latin typeface="Corbel" pitchFamily="34"/>
          <a:ea typeface="Microsoft YaHei" pitchFamily="2"/>
          <a:cs typeface="Mangal" pitchFamily="2"/>
        </a:defRPr>
      </a:lvl1pPr>
    </p:titleStyle>
    <p:bodyStyle>
      <a:lvl1pPr marL="0" marR="0" lvl="0" indent="0" algn="l" defTabSz="914400" rtl="0" fontAlgn="auto" hangingPunct="0">
        <a:lnSpc>
          <a:spcPct val="90000"/>
        </a:lnSpc>
        <a:spcBef>
          <a:spcPts val="1200"/>
        </a:spcBef>
        <a:spcAft>
          <a:spcPts val="200"/>
        </a:spcAft>
        <a:buNone/>
        <a:tabLst>
          <a:tab pos="731520" algn="l"/>
          <a:tab pos="1645920" algn="l"/>
          <a:tab pos="2560320" algn="l"/>
          <a:tab pos="3474720" algn="l"/>
          <a:tab pos="4389120" algn="l"/>
          <a:tab pos="5303520" algn="l"/>
          <a:tab pos="6217920" algn="l"/>
          <a:tab pos="7132320" algn="l"/>
          <a:tab pos="8046720" algn="l"/>
          <a:tab pos="8961120" algn="l"/>
          <a:tab pos="9875520" algn="l"/>
        </a:tabLst>
        <a:defRPr lang="pl-PL" sz="2200" b="0" i="0" u="none" strike="noStrike" kern="1200" cap="none" spc="0" baseline="0">
          <a:solidFill>
            <a:srgbClr val="2C2C2C"/>
          </a:solidFill>
          <a:highlight>
            <a:scrgbClr r="0" g="0" b="0">
              <a:alpha val="0"/>
            </a:scrgbClr>
          </a:highlight>
          <a:uFillTx/>
          <a:latin typeface="Corbel" pitchFamily="34"/>
          <a:ea typeface="Microsoft YaHei" pitchFamily="2"/>
          <a:cs typeface="Mangal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9B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 txBox="1">
            <a:spLocks noGrp="1"/>
          </p:cNvSpPr>
          <p:nvPr>
            <p:ph type="title"/>
          </p:nvPr>
        </p:nvSpPr>
        <p:spPr>
          <a:xfrm>
            <a:off x="1203121" y="284040"/>
            <a:ext cx="9783723" cy="150840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ctr" anchorCtr="0" compatLnSpc="1">
            <a:noAutofit/>
          </a:bodyPr>
          <a:lstStyle/>
          <a:p>
            <a:pPr lvl="0"/>
            <a:endParaRPr lang="pl-PL"/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1203121" y="2011323"/>
            <a:ext cx="9783723" cy="4206962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>
            <a:no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2"/>
          </p:nvPr>
        </p:nvSpPr>
        <p:spPr>
          <a:xfrm>
            <a:off x="1201320" y="6423120"/>
            <a:ext cx="3002039" cy="365037"/>
          </a:xfrm>
          <a:prstGeom prst="rect">
            <a:avLst/>
          </a:prstGeom>
          <a:noFill/>
          <a:ln>
            <a:noFill/>
          </a:ln>
        </p:spPr>
        <p:txBody>
          <a:bodyPr vert="horz" wrap="square" lIns="45720" tIns="46798" rIns="90004" bIns="46798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3"/>
          </p:nvPr>
        </p:nvSpPr>
        <p:spPr>
          <a:xfrm>
            <a:off x="5595844" y="6423120"/>
            <a:ext cx="5045037" cy="365037"/>
          </a:xfrm>
          <a:prstGeom prst="rect">
            <a:avLst/>
          </a:prstGeom>
          <a:noFill/>
          <a:ln>
            <a:noFill/>
          </a:ln>
        </p:spPr>
        <p:txBody>
          <a:bodyPr vert="horz" wrap="square" lIns="45720" tIns="46798" rIns="90004" bIns="46798" anchor="ctr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4"/>
          </p:nvPr>
        </p:nvSpPr>
        <p:spPr>
          <a:xfrm>
            <a:off x="10658520" y="6423120"/>
            <a:ext cx="946083" cy="365037"/>
          </a:xfrm>
          <a:prstGeom prst="rect">
            <a:avLst/>
          </a:prstGeom>
          <a:noFill/>
          <a:ln>
            <a:noFill/>
          </a:ln>
        </p:spPr>
        <p:txBody>
          <a:bodyPr vert="horz" wrap="square" lIns="45720" tIns="46798" rIns="90004" bIns="46798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1D9F36D5-FC9E-43D5-A9A8-B31059E277FD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l" defTabSz="914400" rtl="0" fontAlgn="auto" hangingPunct="0">
        <a:lnSpc>
          <a:spcPct val="85000"/>
        </a:lnSpc>
        <a:spcBef>
          <a:spcPts val="0"/>
        </a:spcBef>
        <a:spcAft>
          <a:spcPts val="0"/>
        </a:spcAft>
        <a:buNone/>
        <a:tabLst>
          <a:tab pos="0" algn="l"/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lang="pl-PL" sz="4000" b="0" i="0" u="none" strike="noStrike" kern="1200" cap="none" spc="0" baseline="0">
          <a:solidFill>
            <a:srgbClr val="099BDD"/>
          </a:solidFill>
          <a:highlight>
            <a:scrgbClr r="0" g="0" b="0">
              <a:alpha val="0"/>
            </a:scrgbClr>
          </a:highlight>
          <a:uFillTx/>
          <a:latin typeface="Corbel" pitchFamily="34"/>
          <a:ea typeface="Microsoft YaHei" pitchFamily="2"/>
          <a:cs typeface="Mangal" pitchFamily="2"/>
        </a:defRPr>
      </a:lvl1pPr>
    </p:titleStyle>
    <p:bodyStyle>
      <a:lvl1pPr marL="0" marR="0" lvl="0" indent="0" algn="l" defTabSz="914400" rtl="0" fontAlgn="auto" hangingPunct="0">
        <a:lnSpc>
          <a:spcPct val="90000"/>
        </a:lnSpc>
        <a:spcBef>
          <a:spcPts val="1200"/>
        </a:spcBef>
        <a:spcAft>
          <a:spcPts val="200"/>
        </a:spcAft>
        <a:buNone/>
        <a:tabLst>
          <a:tab pos="731520" algn="l"/>
          <a:tab pos="1645920" algn="l"/>
          <a:tab pos="2560320" algn="l"/>
          <a:tab pos="3474720" algn="l"/>
          <a:tab pos="4389120" algn="l"/>
          <a:tab pos="5303520" algn="l"/>
          <a:tab pos="6217920" algn="l"/>
          <a:tab pos="7132320" algn="l"/>
          <a:tab pos="8046720" algn="l"/>
          <a:tab pos="8961120" algn="l"/>
          <a:tab pos="9875520" algn="l"/>
        </a:tabLst>
        <a:defRPr lang="pl-PL" sz="2200" b="0" i="0" u="none" strike="noStrike" kern="1200" cap="none" spc="0" baseline="0">
          <a:solidFill>
            <a:srgbClr val="FFFFFF"/>
          </a:solidFill>
          <a:highlight>
            <a:scrgbClr r="0" g="0" b="0">
              <a:alpha val="0"/>
            </a:scrgbClr>
          </a:highlight>
          <a:uFillTx/>
          <a:latin typeface="Corbel" pitchFamily="34"/>
          <a:ea typeface="Microsoft YaHei" pitchFamily="2"/>
          <a:cs typeface="Mangal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9B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9018718" y="0"/>
            <a:ext cx="2743200" cy="68580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FFFFFF"/>
              </a:solidFill>
              <a:uFillTx/>
              <a:latin typeface="Corbel" pitchFamily="34"/>
              <a:ea typeface="Microsoft YaHei" pitchFamily="2"/>
              <a:cs typeface="Mangal" pitchFamily="2"/>
            </a:endParaRPr>
          </a:p>
        </p:txBody>
      </p:sp>
      <p:sp>
        <p:nvSpPr>
          <p:cNvPr id="3" name="Symbol zastępczy tytułu 2"/>
          <p:cNvSpPr txBox="1">
            <a:spLocks noGrp="1"/>
          </p:cNvSpPr>
          <p:nvPr>
            <p:ph type="title"/>
          </p:nvPr>
        </p:nvSpPr>
        <p:spPr>
          <a:xfrm>
            <a:off x="1203121" y="284040"/>
            <a:ext cx="9783723" cy="150840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ctr" anchorCtr="0" compatLnSpc="1">
            <a:noAutofit/>
          </a:bodyPr>
          <a:lstStyle/>
          <a:p>
            <a:pPr lvl="0"/>
            <a:endParaRPr lang="pl-PL"/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1"/>
          </p:nvPr>
        </p:nvSpPr>
        <p:spPr>
          <a:xfrm>
            <a:off x="1203121" y="2011323"/>
            <a:ext cx="9783723" cy="4206962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>
            <a:no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sz="half" idx="2"/>
          </p:nvPr>
        </p:nvSpPr>
        <p:spPr>
          <a:xfrm>
            <a:off x="838084" y="6423120"/>
            <a:ext cx="2743200" cy="365037"/>
          </a:xfrm>
          <a:prstGeom prst="rect">
            <a:avLst/>
          </a:prstGeom>
          <a:noFill/>
          <a:ln>
            <a:noFill/>
          </a:ln>
        </p:spPr>
        <p:txBody>
          <a:bodyPr vert="horz" wrap="square" lIns="45720" tIns="46798" rIns="90004" bIns="46798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0" i="0" u="none" strike="noStrike" kern="1200" cap="none" spc="0" baseline="0">
                <a:solidFill>
                  <a:srgbClr val="FFFFFF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3"/>
          </p:nvPr>
        </p:nvSpPr>
        <p:spPr>
          <a:xfrm>
            <a:off x="3776755" y="6423120"/>
            <a:ext cx="4279675" cy="365037"/>
          </a:xfrm>
          <a:prstGeom prst="rect">
            <a:avLst/>
          </a:prstGeom>
          <a:noFill/>
          <a:ln>
            <a:noFill/>
          </a:ln>
        </p:spPr>
        <p:txBody>
          <a:bodyPr vert="horz" wrap="square" lIns="45720" tIns="46798" rIns="90004" bIns="46798" anchor="ctr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0" i="0" u="none" strike="noStrike" kern="1200" cap="none" spc="0" baseline="0">
                <a:solidFill>
                  <a:srgbClr val="FFFFFF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4"/>
          </p:nvPr>
        </p:nvSpPr>
        <p:spPr>
          <a:xfrm>
            <a:off x="8072277" y="6423120"/>
            <a:ext cx="881280" cy="365037"/>
          </a:xfrm>
          <a:prstGeom prst="rect">
            <a:avLst/>
          </a:prstGeom>
          <a:noFill/>
          <a:ln>
            <a:noFill/>
          </a:ln>
        </p:spPr>
        <p:txBody>
          <a:bodyPr vert="horz" wrap="square" lIns="45720" tIns="46798" rIns="90004" bIns="46798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17C66919-D4CC-4EBE-AE32-62A5CFA2008F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l" defTabSz="914400" rtl="0" fontAlgn="auto" hangingPunct="0">
        <a:lnSpc>
          <a:spcPct val="85000"/>
        </a:lnSpc>
        <a:spcBef>
          <a:spcPts val="0"/>
        </a:spcBef>
        <a:spcAft>
          <a:spcPts val="0"/>
        </a:spcAft>
        <a:buNone/>
        <a:tabLst>
          <a:tab pos="0" algn="l"/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lang="pl-PL" sz="4000" b="0" i="0" u="none" strike="noStrike" kern="1200" cap="none" spc="0" baseline="0">
          <a:solidFill>
            <a:srgbClr val="099BDD"/>
          </a:solidFill>
          <a:highlight>
            <a:scrgbClr r="0" g="0" b="0">
              <a:alpha val="0"/>
            </a:scrgbClr>
          </a:highlight>
          <a:uFillTx/>
          <a:latin typeface="Corbel" pitchFamily="34"/>
          <a:ea typeface="Microsoft YaHei" pitchFamily="2"/>
          <a:cs typeface="Mangal" pitchFamily="2"/>
        </a:defRPr>
      </a:lvl1pPr>
    </p:titleStyle>
    <p:bodyStyle>
      <a:lvl1pPr marL="0" marR="0" lvl="0" indent="0" algn="l" defTabSz="914400" rtl="0" fontAlgn="auto" hangingPunct="0">
        <a:lnSpc>
          <a:spcPct val="90000"/>
        </a:lnSpc>
        <a:spcBef>
          <a:spcPts val="1200"/>
        </a:spcBef>
        <a:spcAft>
          <a:spcPts val="200"/>
        </a:spcAft>
        <a:buNone/>
        <a:tabLst>
          <a:tab pos="731520" algn="l"/>
          <a:tab pos="1645920" algn="l"/>
          <a:tab pos="2560320" algn="l"/>
          <a:tab pos="3474720" algn="l"/>
          <a:tab pos="4389120" algn="l"/>
          <a:tab pos="5303520" algn="l"/>
          <a:tab pos="6217920" algn="l"/>
          <a:tab pos="7132320" algn="l"/>
          <a:tab pos="8046720" algn="l"/>
          <a:tab pos="8961120" algn="l"/>
          <a:tab pos="9875520" algn="l"/>
        </a:tabLst>
        <a:defRPr lang="pl-PL" sz="2200" b="0" i="0" u="none" strike="noStrike" kern="1200" cap="none" spc="0" baseline="0">
          <a:solidFill>
            <a:srgbClr val="FFFFFF"/>
          </a:solidFill>
          <a:highlight>
            <a:scrgbClr r="0" g="0" b="0">
              <a:alpha val="0"/>
            </a:scrgbClr>
          </a:highlight>
          <a:uFillTx/>
          <a:latin typeface="Corbel" pitchFamily="34"/>
          <a:ea typeface="Microsoft YaHei" pitchFamily="2"/>
          <a:cs typeface="Mangal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2.png"/><Relationship Id="rId7" Type="http://schemas.openxmlformats.org/officeDocument/2006/relationships/image" Target="../media/image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Relationship Id="rId9" Type="http://schemas.openxmlformats.org/officeDocument/2006/relationships/image" Target="../media/image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wmf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364681" y="2166478"/>
            <a:ext cx="11472839" cy="1738438"/>
          </a:xfrm>
        </p:spPr>
        <p:txBody>
          <a:bodyPr lIns="91440" tIns="45720" rIns="91440" bIns="45720" anchorCtr="1"/>
          <a:lstStyle/>
          <a:p>
            <a:pPr lvl="0" algn="ctr" hangingPunct="1">
              <a:lnSpc>
                <a:spcPct val="80000"/>
              </a:lnSpc>
            </a:pPr>
            <a:r>
              <a:rPr lang="pl-PL" sz="8000">
                <a:latin typeface="Source Sans Pro Black" pitchFamily="34"/>
              </a:rPr>
              <a:t>RODZINA 500 PLUS</a:t>
            </a:r>
          </a:p>
        </p:txBody>
      </p:sp>
      <p:sp>
        <p:nvSpPr>
          <p:cNvPr id="3" name="Podtytuł 2"/>
          <p:cNvSpPr txBox="1">
            <a:spLocks noGrp="1"/>
          </p:cNvSpPr>
          <p:nvPr>
            <p:ph type="subTitle" idx="4294967295"/>
          </p:nvPr>
        </p:nvSpPr>
        <p:spPr>
          <a:xfrm>
            <a:off x="1523884" y="3995644"/>
            <a:ext cx="9144000" cy="1309676"/>
          </a:xfrm>
        </p:spPr>
        <p:txBody>
          <a:bodyPr lIns="91440" tIns="45720" rIns="91440" bIns="45720" anchorCtr="1"/>
          <a:lstStyle/>
          <a:p>
            <a:pPr lvl="0" algn="ctr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8000">
                <a:latin typeface="Source Sans Pro Light" pitchFamily="34"/>
              </a:rPr>
              <a:t>#fakty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62004" y="6172200"/>
            <a:ext cx="2546283" cy="66024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0507681" y="5964119"/>
            <a:ext cx="2287435" cy="128592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606672" y="284040"/>
            <a:ext cx="11051926" cy="1508403"/>
          </a:xfrm>
        </p:spPr>
        <p:txBody>
          <a:bodyPr lIns="91440" tIns="45720" rIns="91440" bIns="45720"/>
          <a:lstStyle/>
          <a:p>
            <a:pPr lvl="0" hangingPunct="1"/>
            <a:r>
              <a:rPr lang="pl-PL" sz="3800" dirty="0">
                <a:latin typeface="Source Sans Pro Black" pitchFamily="34"/>
              </a:rPr>
              <a:t>#RODZINA500PLUS TO REALNE WSPARCIE RODZIN</a:t>
            </a: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84" y="1845195"/>
            <a:ext cx="11031313" cy="4467681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62004" y="6172200"/>
            <a:ext cx="2546283" cy="66024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Obraz 11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0507681" y="5964119"/>
            <a:ext cx="2287435" cy="128592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694593" y="284040"/>
            <a:ext cx="10840916" cy="1508403"/>
          </a:xfrm>
        </p:spPr>
        <p:txBody>
          <a:bodyPr lIns="91440" tIns="45720" rIns="91440" bIns="45720"/>
          <a:lstStyle/>
          <a:p>
            <a:pPr lvl="0" algn="ctr" hangingPunct="1"/>
            <a:r>
              <a:rPr lang="pl-PL" dirty="0">
                <a:latin typeface="Source Sans Pro Black" pitchFamily="34"/>
              </a:rPr>
              <a:t>DZIĘKI #RODZINA500PLUS WZROSNĄ WYDATKI NA WSPARCIE RODZIN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1825197"/>
            <a:ext cx="12193203" cy="49427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62004" y="6171843"/>
            <a:ext cx="2546283" cy="66024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0507315" y="5963762"/>
            <a:ext cx="2287435" cy="128592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633046" y="284040"/>
            <a:ext cx="11113477" cy="1508403"/>
          </a:xfrm>
        </p:spPr>
        <p:txBody>
          <a:bodyPr lIns="91440" tIns="45720" rIns="91440" bIns="45720"/>
          <a:lstStyle/>
          <a:p>
            <a:pPr lvl="0" hangingPunct="1"/>
            <a:r>
              <a:rPr lang="pl-PL" dirty="0">
                <a:latin typeface="Source Sans Pro Black" pitchFamily="34"/>
              </a:rPr>
              <a:t>WYDATKI NA POLITYKĘ RODZINNĄ W PKB (W %)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3958" y="1871996"/>
            <a:ext cx="11480035" cy="442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62004" y="6171477"/>
            <a:ext cx="2546283" cy="66024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0506958" y="5963396"/>
            <a:ext cx="2287435" cy="128592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1748249" y="284040"/>
            <a:ext cx="8820110" cy="1508403"/>
          </a:xfrm>
        </p:spPr>
        <p:txBody>
          <a:bodyPr lIns="91440" tIns="45720" rIns="91440" bIns="45720"/>
          <a:lstStyle/>
          <a:p>
            <a:pPr lvl="0"/>
            <a:r>
              <a:rPr lang="pl-PL" b="1" dirty="0">
                <a:latin typeface="Source Sans Pro Black" panose="020B0803030403020204" pitchFamily="34" charset="-18"/>
              </a:rPr>
              <a:t>#RODZINA500PLUS WSPARCIE DZIECI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5999" y="1829522"/>
            <a:ext cx="12096003" cy="502847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pole tekstowe 2"/>
          <p:cNvSpPr/>
          <p:nvPr/>
        </p:nvSpPr>
        <p:spPr>
          <a:xfrm>
            <a:off x="10215722" y="3368521"/>
            <a:ext cx="1707843" cy="36827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FFFFFF"/>
              </a:solidFill>
              <a:uFillTx/>
              <a:latin typeface="Corbel" pitchFamily="34"/>
              <a:ea typeface="Microsoft YaHei" pitchFamily="2"/>
              <a:cs typeface="Mangal" pitchFamily="2"/>
            </a:endParaRPr>
          </a:p>
        </p:txBody>
      </p:sp>
      <p:pic>
        <p:nvPicPr>
          <p:cNvPr id="5" name="Obraz 3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62004" y="6170764"/>
            <a:ext cx="2546283" cy="66024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Obraz 4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0506236" y="5962683"/>
            <a:ext cx="2287435" cy="128592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3550664" y="284040"/>
            <a:ext cx="4670141" cy="1508403"/>
          </a:xfrm>
        </p:spPr>
        <p:txBody>
          <a:bodyPr lIns="91440" tIns="45720" rIns="91440" bIns="45720"/>
          <a:lstStyle/>
          <a:p>
            <a:pPr lvl="0" hangingPunct="1"/>
            <a:r>
              <a:rPr lang="pl-PL" dirty="0">
                <a:latin typeface="Source Sans Pro Black" pitchFamily="34"/>
              </a:rPr>
              <a:t>#RODZINA500PLUS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19998" y="1840321"/>
            <a:ext cx="11467801" cy="478367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62004" y="6170398"/>
            <a:ext cx="2546283" cy="66024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0505879" y="5962317"/>
            <a:ext cx="2287435" cy="128592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692283" y="284040"/>
            <a:ext cx="10972800" cy="1508403"/>
          </a:xfrm>
        </p:spPr>
        <p:txBody>
          <a:bodyPr lIns="91440" tIns="45720" rIns="91440" bIns="45720"/>
          <a:lstStyle/>
          <a:p>
            <a:pPr lvl="0" hangingPunct="1"/>
            <a:r>
              <a:rPr lang="pl-PL" sz="3600">
                <a:latin typeface="Source Sans Pro Black" pitchFamily="34"/>
              </a:rPr>
              <a:t>GDZIE ZNALEŹĆ INFORMACJE O #RODZINA500PLUS?</a:t>
            </a:r>
          </a:p>
        </p:txBody>
      </p:sp>
      <p:pic>
        <p:nvPicPr>
          <p:cNvPr id="3" name="Obraz 3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62004" y="6172200"/>
            <a:ext cx="2546283" cy="66024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Obraz 4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0507681" y="5964119"/>
            <a:ext cx="2287435" cy="128592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9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3119768" y="2544720"/>
            <a:ext cx="5836450" cy="36274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Prostokąt 8"/>
          <p:cNvSpPr/>
          <p:nvPr/>
        </p:nvSpPr>
        <p:spPr>
          <a:xfrm>
            <a:off x="7833945" y="5249003"/>
            <a:ext cx="1139863" cy="56270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w="38157" cap="sq">
            <a:solidFill>
              <a:srgbClr val="C00000"/>
            </a:solidFill>
            <a:prstDash val="solid"/>
            <a:miter/>
          </a:ln>
        </p:spPr>
        <p:txBody>
          <a:bodyPr vert="horz" wrap="square" lIns="90004" tIns="46798" rIns="90004" bIns="46798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FFFFFF"/>
              </a:solidFill>
              <a:uFillTx/>
              <a:latin typeface="Corbel" pitchFamily="34"/>
              <a:ea typeface="Microsoft YaHei" pitchFamily="2"/>
              <a:cs typeface="Mangal" pitchFamily="2"/>
            </a:endParaRPr>
          </a:p>
        </p:txBody>
      </p:sp>
      <p:sp>
        <p:nvSpPr>
          <p:cNvPr id="7" name="pole tekstowe 2"/>
          <p:cNvSpPr/>
          <p:nvPr/>
        </p:nvSpPr>
        <p:spPr>
          <a:xfrm>
            <a:off x="4241160" y="1792443"/>
            <a:ext cx="3875035" cy="64260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none" lIns="90004" tIns="46798" rIns="90004" bIns="46798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3600" b="0" i="0" u="none" strike="noStrike" kern="1200" cap="none" spc="0" baseline="0">
                <a:solidFill>
                  <a:srgbClr val="FFFFFF"/>
                </a:solidFill>
                <a:uFillTx/>
                <a:latin typeface="Corbel" pitchFamily="34"/>
                <a:ea typeface="Microsoft YaHei" pitchFamily="2"/>
                <a:cs typeface="Mangal" pitchFamily="2"/>
              </a:rPr>
              <a:t>www.mrpips.gov.pl</a:t>
            </a:r>
          </a:p>
        </p:txBody>
      </p:sp>
      <p:sp>
        <p:nvSpPr>
          <p:cNvPr id="8" name="Strzałka w prawo 7"/>
          <p:cNvSpPr/>
          <p:nvPr/>
        </p:nvSpPr>
        <p:spPr>
          <a:xfrm rot="10799991">
            <a:off x="9090109" y="5363312"/>
            <a:ext cx="1230919" cy="334103"/>
          </a:xfrm>
          <a:custGeom>
            <a:avLst>
              <a:gd name="f0" fmla="val 18669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val f7"/>
              <a:gd name="f15" fmla="val f8"/>
              <a:gd name="f16" fmla="pin 0 f0 21600"/>
              <a:gd name="f17" fmla="pin 0 f1 10800"/>
              <a:gd name="f18" fmla="*/ f10 f2 1"/>
              <a:gd name="f19" fmla="*/ f11 f2 1"/>
              <a:gd name="f20" fmla="+- f15 0 f14"/>
              <a:gd name="f21" fmla="val f16"/>
              <a:gd name="f22" fmla="val f17"/>
              <a:gd name="f23" fmla="*/ f16 f12 1"/>
              <a:gd name="f24" fmla="*/ f17 f13 1"/>
              <a:gd name="f25" fmla="*/ f18 1 f4"/>
              <a:gd name="f26" fmla="*/ f19 1 f4"/>
              <a:gd name="f27" fmla="*/ f20 1 21600"/>
              <a:gd name="f28" fmla="+- 21600 0 f22"/>
              <a:gd name="f29" fmla="+- 21600 0 f21"/>
              <a:gd name="f30" fmla="*/ f22 f13 1"/>
              <a:gd name="f31" fmla="*/ f21 f12 1"/>
              <a:gd name="f32" fmla="+- f25 0 f3"/>
              <a:gd name="f33" fmla="+- f26 0 f3"/>
              <a:gd name="f34" fmla="*/ 0 f27 1"/>
              <a:gd name="f35" fmla="*/ 21600 f27 1"/>
              <a:gd name="f36" fmla="*/ f29 f22 1"/>
              <a:gd name="f37" fmla="*/ f28 f13 1"/>
              <a:gd name="f38" fmla="*/ f36 1 10800"/>
              <a:gd name="f39" fmla="*/ f34 1 f27"/>
              <a:gd name="f40" fmla="*/ f35 1 f27"/>
              <a:gd name="f41" fmla="+- f21 f38 0"/>
              <a:gd name="f42" fmla="*/ f39 f12 1"/>
              <a:gd name="f43" fmla="*/ f39 f13 1"/>
              <a:gd name="f44" fmla="*/ f40 f13 1"/>
              <a:gd name="f45" fmla="*/ f41 f12 1"/>
            </a:gdLst>
            <a:ahLst>
              <a:ahXY gdRefX="f0" minX="f7" maxX="f8" gdRefY="f1" minY="f7" maxY="f9">
                <a:pos x="f23" y="f2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3"/>
              </a:cxn>
              <a:cxn ang="f33">
                <a:pos x="f31" y="f44"/>
              </a:cxn>
            </a:cxnLst>
            <a:rect l="f42" t="f30" r="f45" b="f37"/>
            <a:pathLst>
              <a:path w="21600" h="21600">
                <a:moveTo>
                  <a:pt x="f7" y="f22"/>
                </a:moveTo>
                <a:lnTo>
                  <a:pt x="f21" y="f22"/>
                </a:lnTo>
                <a:lnTo>
                  <a:pt x="f21" y="f7"/>
                </a:lnTo>
                <a:lnTo>
                  <a:pt x="f8" y="f9"/>
                </a:lnTo>
                <a:lnTo>
                  <a:pt x="f21" y="f8"/>
                </a:lnTo>
                <a:lnTo>
                  <a:pt x="f21" y="f28"/>
                </a:lnTo>
                <a:lnTo>
                  <a:pt x="f7" y="f28"/>
                </a:lnTo>
                <a:close/>
              </a:path>
            </a:pathLst>
          </a:custGeom>
          <a:solidFill>
            <a:srgbClr val="FF0000"/>
          </a:solidFill>
          <a:ln w="12701" cap="flat">
            <a:solidFill>
              <a:srgbClr val="FF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lvl="0" algn="ctr" hangingPunct="1"/>
            <a:r>
              <a:rPr lang="pl-PL" b="1" dirty="0">
                <a:latin typeface="Source Sans Pro Black" pitchFamily="34"/>
              </a:rPr>
              <a:t>CZYM JEST #RODZINA500PLUS?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732955" y="2144524"/>
            <a:ext cx="7169398" cy="4206596"/>
          </a:xfrm>
        </p:spPr>
        <p:txBody>
          <a:bodyPr lIns="91440" tIns="45720" rIns="91440" bIns="45720"/>
          <a:lstStyle/>
          <a:p>
            <a:pPr lvl="0" hangingPunct="1"/>
            <a:r>
              <a:rPr lang="pl-PL" sz="2300">
                <a:latin typeface="Source Sans Pro" pitchFamily="34"/>
              </a:rPr>
              <a:t>Pierwszy tak szeroki i systemowy program wsparcia polskich rodzin po 1989 r.</a:t>
            </a:r>
          </a:p>
          <a:p>
            <a:pPr lvl="0" hangingPunct="1"/>
            <a:r>
              <a:rPr lang="pl-PL" sz="2300">
                <a:latin typeface="Source Sans Pro" pitchFamily="34"/>
              </a:rPr>
              <a:t>Świadczenie wychowawcze 500 zł to powszechne wsparcie na dziecko do ukończenia przez nie 18 lat</a:t>
            </a:r>
          </a:p>
          <a:p>
            <a:pPr lvl="0" hangingPunct="1"/>
            <a:r>
              <a:rPr lang="pl-PL" sz="2300">
                <a:latin typeface="Source Sans Pro" pitchFamily="34"/>
              </a:rPr>
              <a:t>To inwestycja w Polskie rodziny.  L</a:t>
            </a:r>
            <a:r>
              <a:rPr lang="pl-PL" sz="2300"/>
              <a:t>udzie są największą wartością jaką dysponuje państwo</a:t>
            </a:r>
          </a:p>
          <a:p>
            <a:pPr lvl="0"/>
            <a:r>
              <a:rPr lang="pl-PL" sz="2300"/>
              <a:t>Ochrona Polski przed demograficzną katastrofą</a:t>
            </a:r>
          </a:p>
          <a:p>
            <a:pPr lvl="0"/>
            <a:r>
              <a:rPr lang="pl-PL" sz="2300"/>
              <a:t>Walka z biedą wśród dzieci – przeciwdziałanie ubóstwu wśród najmłodszych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62004" y="6172200"/>
            <a:ext cx="2546283" cy="66024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0507681" y="5964119"/>
            <a:ext cx="2287435" cy="128592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422" y="1929492"/>
            <a:ext cx="2507759" cy="39334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1705712" y="284040"/>
            <a:ext cx="8793180" cy="1508403"/>
          </a:xfrm>
        </p:spPr>
        <p:txBody>
          <a:bodyPr lIns="91440" tIns="45720" rIns="91440" bIns="45720"/>
          <a:lstStyle/>
          <a:p>
            <a:pPr lvl="0" algn="ctr" hangingPunct="1"/>
            <a:r>
              <a:rPr lang="pl-PL" b="1" dirty="0">
                <a:latin typeface="Source Sans Pro Black" pitchFamily="34"/>
              </a:rPr>
              <a:t>JAK POPRAWI SIĘ SYTUACJA RODZIN?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2242803" y="1984321"/>
            <a:ext cx="9783723" cy="4205517"/>
          </a:xfrm>
        </p:spPr>
        <p:txBody>
          <a:bodyPr lIns="91440" tIns="45720" rIns="91440" bIns="45720"/>
          <a:lstStyle/>
          <a:p>
            <a:pPr lvl="0" algn="ctr" hangingPunct="1"/>
            <a:r>
              <a:rPr lang="pl-PL">
                <a:latin typeface="Source Sans Pro Light" pitchFamily="34"/>
              </a:rPr>
              <a:t>Rodzina 2+1 z dochodem 1 356 zł</a:t>
            </a:r>
          </a:p>
          <a:p>
            <a:pPr lvl="0" algn="ctr" hangingPunct="1"/>
            <a:r>
              <a:rPr lang="pl-PL" sz="3200">
                <a:latin typeface="Source Sans Pro Black" pitchFamily="34"/>
              </a:rPr>
              <a:t>wzrost o 37%</a:t>
            </a:r>
          </a:p>
          <a:p>
            <a:pPr lvl="0" algn="ctr" hangingPunct="1"/>
            <a:endParaRPr lang="pl-PL">
              <a:latin typeface="Source Sans Pro Light" pitchFamily="34"/>
            </a:endParaRPr>
          </a:p>
          <a:p>
            <a:pPr lvl="0" algn="ctr" hangingPunct="1"/>
            <a:r>
              <a:rPr lang="pl-PL">
                <a:latin typeface="Source Sans Pro Light" pitchFamily="34"/>
              </a:rPr>
              <a:t>Rodzina 2+2 z dochodem 2 711 zł</a:t>
            </a:r>
          </a:p>
          <a:p>
            <a:pPr lvl="0" algn="ctr" hangingPunct="1"/>
            <a:r>
              <a:rPr lang="pl-PL" sz="3200">
                <a:latin typeface="Source Sans Pro Black" pitchFamily="34"/>
              </a:rPr>
              <a:t>wzrost o 37%</a:t>
            </a:r>
          </a:p>
          <a:p>
            <a:pPr lvl="0" algn="ctr" hangingPunct="1"/>
            <a:endParaRPr lang="pl-PL">
              <a:latin typeface="Source Sans Pro Light" pitchFamily="34"/>
            </a:endParaRPr>
          </a:p>
          <a:p>
            <a:pPr lvl="0" algn="ctr" hangingPunct="1"/>
            <a:r>
              <a:rPr lang="pl-PL">
                <a:latin typeface="Source Sans Pro Light" pitchFamily="34"/>
              </a:rPr>
              <a:t>Rodzina 2+3 z dochodem 2 711 zł</a:t>
            </a:r>
          </a:p>
          <a:p>
            <a:pPr lvl="0" algn="ctr" hangingPunct="1"/>
            <a:r>
              <a:rPr lang="pl-PL" sz="3200">
                <a:latin typeface="Source Sans Pro Black" pitchFamily="34"/>
              </a:rPr>
              <a:t>wzrost o 55%</a:t>
            </a:r>
          </a:p>
          <a:p>
            <a:pPr lvl="0" hangingPunct="1"/>
            <a:endParaRPr lang="pl-PL">
              <a:latin typeface="Source Sans Pro Black" pitchFamily="34"/>
            </a:endParaRPr>
          </a:p>
          <a:p>
            <a:pPr lvl="0" hangingPunct="1"/>
            <a:endParaRPr lang="pl-PL">
              <a:latin typeface="Source Sans Pro Black" pitchFamily="34"/>
            </a:endParaRPr>
          </a:p>
        </p:txBody>
      </p:sp>
      <p:pic>
        <p:nvPicPr>
          <p:cNvPr id="4" name="Obraz 4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507681" y="5964119"/>
            <a:ext cx="2287435" cy="128592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az 14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563922" y="2155679"/>
            <a:ext cx="1285920" cy="97164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Obraz 15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2757601" y="3517916"/>
            <a:ext cx="896761" cy="9381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Obraz 16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2563922" y="4933800"/>
            <a:ext cx="1193758" cy="88451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Obraz 17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3757681" y="5154481"/>
            <a:ext cx="295195" cy="66383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Obraz 3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0" y="1799996"/>
            <a:ext cx="12193588" cy="476636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Obraz 3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9">
            <a:lum/>
            <a:alphaModFix/>
          </a:blip>
          <a:srcRect/>
          <a:stretch>
            <a:fillRect/>
          </a:stretch>
        </p:blipFill>
        <p:spPr>
          <a:xfrm>
            <a:off x="162360" y="6172200"/>
            <a:ext cx="2546283" cy="66024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Obraz 4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507681" y="5964119"/>
            <a:ext cx="2287435" cy="128592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1626573" y="284040"/>
            <a:ext cx="8709983" cy="1508403"/>
          </a:xfrm>
        </p:spPr>
        <p:txBody>
          <a:bodyPr lIns="91440" tIns="45720" rIns="91440" bIns="45720"/>
          <a:lstStyle/>
          <a:p>
            <a:pPr lvl="0" algn="ctr" hangingPunct="1"/>
            <a:r>
              <a:rPr lang="pl-PL" b="1" dirty="0">
                <a:latin typeface="Source Sans Pro Black" pitchFamily="34"/>
              </a:rPr>
              <a:t>KTO OTRZYMA ŚWIADCZENIE 500 ZŁ ?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394921" y="2139842"/>
            <a:ext cx="8924488" cy="3926159"/>
          </a:xfrm>
        </p:spPr>
        <p:txBody>
          <a:bodyPr lIns="91440" tIns="45720" rIns="91440" bIns="45720"/>
          <a:lstStyle/>
          <a:p>
            <a:pPr lvl="0" hangingPunct="1"/>
            <a:r>
              <a:rPr lang="pl-PL" sz="2000" dirty="0">
                <a:latin typeface="Source Sans Pro Light" pitchFamily="34"/>
              </a:rPr>
              <a:t>Świadczenie otrzymają rodzice i opiekunowie prawni lub faktyczni do ukończenia przez dziecko </a:t>
            </a:r>
            <a:r>
              <a:rPr lang="pl-PL" sz="2000" b="1" dirty="0">
                <a:latin typeface="Source Sans Pro Light" pitchFamily="34"/>
              </a:rPr>
              <a:t>18 lat</a:t>
            </a:r>
          </a:p>
          <a:p>
            <a:pPr lvl="0" hangingPunct="1"/>
            <a:r>
              <a:rPr lang="pl-PL" sz="2000" dirty="0">
                <a:latin typeface="Source Sans Pro Light" pitchFamily="34"/>
              </a:rPr>
              <a:t>Świadczenie 500 zł </a:t>
            </a:r>
            <a:r>
              <a:rPr lang="pl-PL" sz="2000" b="1" dirty="0">
                <a:latin typeface="Source Sans Pro Light" pitchFamily="34"/>
              </a:rPr>
              <a:t>na drugie i kolejne dziecko niezależnie od dochodu</a:t>
            </a:r>
          </a:p>
          <a:p>
            <a:pPr lvl="0" hangingPunct="1"/>
            <a:r>
              <a:rPr lang="pl-PL" sz="2000" b="1" dirty="0">
                <a:latin typeface="Source Sans Pro Light" pitchFamily="34"/>
              </a:rPr>
              <a:t>Wsparcie na pierwsze </a:t>
            </a:r>
            <a:r>
              <a:rPr lang="pl-PL" sz="2000" dirty="0">
                <a:latin typeface="Source Sans Pro Light" pitchFamily="34"/>
              </a:rPr>
              <a:t>lub jedyne dziecko przy spełnieniu </a:t>
            </a:r>
            <a:r>
              <a:rPr lang="pl-PL" sz="2000" b="1" dirty="0">
                <a:latin typeface="Source Sans Pro Light" pitchFamily="34"/>
              </a:rPr>
              <a:t>kryterium dochodowego </a:t>
            </a:r>
            <a:r>
              <a:rPr lang="pl-PL" sz="2000" dirty="0">
                <a:latin typeface="Source Sans Pro Light" pitchFamily="34"/>
              </a:rPr>
              <a:t>:</a:t>
            </a:r>
          </a:p>
          <a:p>
            <a:pPr lvl="0" hangingPunct="1"/>
            <a:r>
              <a:rPr lang="pl-PL" sz="2000" b="1" dirty="0">
                <a:latin typeface="Source Sans Pro Light" pitchFamily="34"/>
              </a:rPr>
              <a:t>800 zł netto </a:t>
            </a:r>
            <a:r>
              <a:rPr lang="pl-PL" sz="2000" dirty="0">
                <a:latin typeface="Source Sans Pro Light" pitchFamily="34"/>
              </a:rPr>
              <a:t>na osobę w rodzinie</a:t>
            </a:r>
          </a:p>
          <a:p>
            <a:pPr lvl="0" hangingPunct="1"/>
            <a:r>
              <a:rPr lang="pl-PL" sz="2000" b="1" dirty="0">
                <a:latin typeface="Source Sans Pro Light" pitchFamily="34"/>
              </a:rPr>
              <a:t>1200 zł netto </a:t>
            </a:r>
            <a:r>
              <a:rPr lang="pl-PL" sz="2000" dirty="0">
                <a:latin typeface="Source Sans Pro Light" pitchFamily="34"/>
              </a:rPr>
              <a:t>na osobę w rodzinie z niepełnosprawnym dzieckiem</a:t>
            </a:r>
          </a:p>
          <a:p>
            <a:pPr lvl="0" hangingPunct="1"/>
            <a:r>
              <a:rPr lang="pl-PL" sz="2000" dirty="0">
                <a:latin typeface="Source Sans Pro Light" pitchFamily="34"/>
              </a:rPr>
              <a:t>Dodatkowe wsparcie w wysokości </a:t>
            </a:r>
            <a:r>
              <a:rPr lang="pl-PL" sz="2000" b="1" dirty="0">
                <a:latin typeface="Source Sans Pro Light" pitchFamily="34"/>
              </a:rPr>
              <a:t>500 zł na każde dziecko </a:t>
            </a:r>
            <a:r>
              <a:rPr lang="pl-PL" sz="2000" dirty="0">
                <a:latin typeface="Source Sans Pro Light" pitchFamily="34"/>
              </a:rPr>
              <a:t>otrzymają także </a:t>
            </a:r>
            <a:r>
              <a:rPr lang="pl-PL" sz="2000" b="1" dirty="0">
                <a:latin typeface="Source Sans Pro Light" pitchFamily="34"/>
              </a:rPr>
              <a:t>rodziny zastępcze</a:t>
            </a:r>
            <a:r>
              <a:rPr lang="pl-PL" sz="2000" dirty="0">
                <a:latin typeface="Source Sans Pro Light" pitchFamily="34"/>
              </a:rPr>
              <a:t>, </a:t>
            </a:r>
            <a:r>
              <a:rPr lang="pl-PL" sz="2000" b="1" dirty="0">
                <a:latin typeface="Source Sans Pro Light" pitchFamily="34"/>
              </a:rPr>
              <a:t>rodzinne domy dziecka </a:t>
            </a:r>
            <a:r>
              <a:rPr lang="pl-PL" sz="2000" dirty="0">
                <a:latin typeface="Source Sans Pro Light" pitchFamily="34"/>
              </a:rPr>
              <a:t>oraz </a:t>
            </a:r>
            <a:r>
              <a:rPr lang="pl-PL" sz="2000" b="1" dirty="0">
                <a:latin typeface="Source Sans Pro Light" pitchFamily="34"/>
              </a:rPr>
              <a:t>placówki opiekuńczo-wychowawcze typu rodzinnego </a:t>
            </a:r>
            <a:r>
              <a:rPr lang="pl-PL" sz="2000" dirty="0">
                <a:latin typeface="Source Sans Pro Light" pitchFamily="34"/>
              </a:rPr>
              <a:t>na podstawie ustawy o wspieraniu rodziny i systemie pieczy zastępczej</a:t>
            </a:r>
          </a:p>
          <a:p>
            <a:pPr lvl="0" hangingPunct="1"/>
            <a:endParaRPr lang="pl-PL" sz="2000" dirty="0">
              <a:latin typeface="Source Sans Pro Light" pitchFamily="34"/>
            </a:endParaRPr>
          </a:p>
          <a:p>
            <a:pPr lvl="0" hangingPunct="1"/>
            <a:endParaRPr lang="pl-PL" sz="2000" dirty="0">
              <a:latin typeface="Source Sans Pro Light" pitchFamily="34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62004" y="6172200"/>
            <a:ext cx="2546283" cy="66024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0507681" y="5964119"/>
            <a:ext cx="2287435" cy="128592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699" y="1990538"/>
            <a:ext cx="2938063" cy="38501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562704" y="284040"/>
            <a:ext cx="11043137" cy="1508403"/>
          </a:xfrm>
        </p:spPr>
        <p:txBody>
          <a:bodyPr lIns="91440" tIns="45720" rIns="91440" bIns="45720"/>
          <a:lstStyle/>
          <a:p>
            <a:pPr lvl="0" hangingPunct="1"/>
            <a:r>
              <a:rPr lang="pl-PL" b="1" dirty="0">
                <a:latin typeface="Source Sans Pro Black" pitchFamily="34"/>
              </a:rPr>
              <a:t>JAK OTRZYMAĆ ŚWIADCZENIE WYCHOWAWCZE?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560518" y="2400117"/>
            <a:ext cx="8451597" cy="4206596"/>
          </a:xfrm>
        </p:spPr>
        <p:txBody>
          <a:bodyPr lIns="91440" tIns="45720" rIns="91440" bIns="45720"/>
          <a:lstStyle/>
          <a:p>
            <a:pPr lvl="0" hangingPunct="1"/>
            <a:r>
              <a:rPr lang="pl-PL" sz="2500" dirty="0">
                <a:latin typeface="Source Sans Pro Light" pitchFamily="34"/>
              </a:rPr>
              <a:t>Świadczenie wychowawcze będzie wypłacał urząd miasta, gminy lub jednostka wyznaczona do realizacji tego </a:t>
            </a:r>
            <a:r>
              <a:rPr lang="pl-PL" sz="2500" dirty="0" smtClean="0">
                <a:latin typeface="Source Sans Pro Light" pitchFamily="34"/>
              </a:rPr>
              <a:t>zadnia</a:t>
            </a:r>
            <a:endParaRPr lang="pl-PL" sz="2500" dirty="0">
              <a:latin typeface="Source Sans Pro Light" pitchFamily="34"/>
            </a:endParaRPr>
          </a:p>
          <a:p>
            <a:pPr lvl="0" hangingPunct="1"/>
            <a:r>
              <a:rPr lang="pl-PL" sz="2500" dirty="0">
                <a:latin typeface="Source Sans Pro Light" pitchFamily="34"/>
              </a:rPr>
              <a:t>Wniosek będziemy składać w miejscu </a:t>
            </a:r>
            <a:r>
              <a:rPr lang="pl-PL" sz="2500" dirty="0" smtClean="0">
                <a:latin typeface="Source Sans Pro Light" pitchFamily="34"/>
              </a:rPr>
              <a:t>zamieszkania</a:t>
            </a:r>
            <a:endParaRPr lang="pl-PL" sz="2500" dirty="0">
              <a:latin typeface="Source Sans Pro Light" pitchFamily="34"/>
            </a:endParaRPr>
          </a:p>
          <a:p>
            <a:pPr lvl="0" hangingPunct="1"/>
            <a:r>
              <a:rPr lang="pl-PL" sz="2500" dirty="0">
                <a:latin typeface="Source Sans Pro Light" pitchFamily="34"/>
              </a:rPr>
              <a:t>Będzie go można złożyć także przez </a:t>
            </a:r>
            <a:r>
              <a:rPr lang="pl-PL" sz="2500" dirty="0" err="1" smtClean="0">
                <a:latin typeface="Source Sans Pro Light" pitchFamily="34"/>
              </a:rPr>
              <a:t>internet</a:t>
            </a:r>
            <a:endParaRPr lang="pl-PL" sz="2500" dirty="0">
              <a:latin typeface="Source Sans Pro Light" pitchFamily="34"/>
            </a:endParaRPr>
          </a:p>
          <a:p>
            <a:pPr lvl="0" hangingPunct="1"/>
            <a:r>
              <a:rPr lang="pl-PL" sz="2500" dirty="0">
                <a:latin typeface="Source Sans Pro Light" pitchFamily="34"/>
              </a:rPr>
              <a:t>Świadczenie będzie wypłacane w sposób dogodny dla rodziców: przelewem na konto lub w </a:t>
            </a:r>
            <a:r>
              <a:rPr lang="pl-PL" sz="2500" dirty="0" smtClean="0">
                <a:latin typeface="Source Sans Pro Light" pitchFamily="34"/>
              </a:rPr>
              <a:t>gotówce</a:t>
            </a:r>
            <a:endParaRPr lang="pl-PL" sz="2500" dirty="0">
              <a:latin typeface="Source Sans Pro Light" pitchFamily="34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62004" y="6172200"/>
            <a:ext cx="2546283" cy="66024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0507681" y="5964119"/>
            <a:ext cx="2287435" cy="128592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Obraz 5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692" y="2448239"/>
            <a:ext cx="2031023" cy="258955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562711" y="284040"/>
            <a:ext cx="11007968" cy="1508403"/>
          </a:xfrm>
        </p:spPr>
        <p:txBody>
          <a:bodyPr/>
          <a:lstStyle/>
          <a:p>
            <a:pPr algn="ctr"/>
            <a:r>
              <a:rPr lang="pl-PL" sz="3800" dirty="0" smtClean="0">
                <a:latin typeface="Source Sans Pro Black" panose="020B0803030403020204" pitchFamily="34" charset="-18"/>
                <a:cs typeface="Segoe UI Semibold" panose="020B0702040204020203" pitchFamily="34" charset="0"/>
              </a:rPr>
              <a:t>WNIOSEK O ŚWIADCZENIE WYCHOWAWCZE BĘDZIE MOŻNA ZŁOŻYĆ PRZEZ INTERNET POPRZEZ:</a:t>
            </a:r>
            <a:endParaRPr lang="pl-PL" sz="3800" dirty="0">
              <a:latin typeface="Source Sans Pro Black" panose="020B0803030403020204" pitchFamily="34" charset="-18"/>
              <a:cs typeface="Segoe UI Semibold" panose="020B0702040204020203" pitchFamily="34" charset="0"/>
            </a:endParaRPr>
          </a:p>
        </p:txBody>
      </p:sp>
      <p:pic>
        <p:nvPicPr>
          <p:cNvPr id="3" name="Symbol zastępczy zawartości 3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1546"/>
            <a:ext cx="12193588" cy="476129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62004" y="6171843"/>
            <a:ext cx="2546283" cy="66024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0507315" y="5963762"/>
            <a:ext cx="2287435" cy="128592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2250827" y="284040"/>
            <a:ext cx="7390790" cy="1508403"/>
          </a:xfrm>
        </p:spPr>
        <p:txBody>
          <a:bodyPr lIns="91440" tIns="45720" rIns="91440" bIns="45720"/>
          <a:lstStyle/>
          <a:p>
            <a:pPr lvl="0" algn="ctr" hangingPunct="1"/>
            <a:r>
              <a:rPr lang="pl-PL" b="1" dirty="0">
                <a:latin typeface="Source Sans Pro Black" pitchFamily="34"/>
              </a:rPr>
              <a:t>#RODZINA500PLUS W SKRÓCIE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895748" y="2187172"/>
            <a:ext cx="6586506" cy="4732375"/>
          </a:xfrm>
        </p:spPr>
        <p:txBody>
          <a:bodyPr lIns="91440" tIns="45720" rIns="91440" bIns="45720"/>
          <a:lstStyle/>
          <a:p>
            <a:pPr lvl="0" hangingPunct="1"/>
            <a:r>
              <a:rPr lang="pl-PL" sz="2000" b="1" dirty="0">
                <a:latin typeface="Source Sans Pro Light" pitchFamily="34"/>
              </a:rPr>
              <a:t>Wnioski </a:t>
            </a:r>
            <a:r>
              <a:rPr lang="pl-PL" sz="2000" dirty="0">
                <a:latin typeface="Source Sans Pro Light" pitchFamily="34"/>
              </a:rPr>
              <a:t>będzie można składać </a:t>
            </a:r>
            <a:r>
              <a:rPr lang="pl-PL" sz="2000" b="1" dirty="0">
                <a:latin typeface="Source Sans Pro Light" pitchFamily="34"/>
              </a:rPr>
              <a:t>od 1 kwietnia 2016 r. </a:t>
            </a:r>
            <a:r>
              <a:rPr lang="pl-PL" sz="2000" dirty="0" smtClean="0">
                <a:latin typeface="Source Sans Pro Light" pitchFamily="34"/>
              </a:rPr>
              <a:t>czyli od </a:t>
            </a:r>
            <a:r>
              <a:rPr lang="pl-PL" sz="2000" dirty="0">
                <a:latin typeface="Source Sans Pro Light" pitchFamily="34"/>
              </a:rPr>
              <a:t>momentu startu programu</a:t>
            </a:r>
          </a:p>
          <a:p>
            <a:pPr lvl="0" hangingPunct="1"/>
            <a:r>
              <a:rPr lang="pl-PL" sz="2000" dirty="0">
                <a:latin typeface="Source Sans Pro Light" pitchFamily="34"/>
              </a:rPr>
              <a:t>Jeśli </a:t>
            </a:r>
            <a:r>
              <a:rPr lang="pl-PL" sz="2000" b="1" dirty="0">
                <a:latin typeface="Source Sans Pro Light" pitchFamily="34"/>
              </a:rPr>
              <a:t>wniosek </a:t>
            </a:r>
            <a:r>
              <a:rPr lang="pl-PL" sz="2000" dirty="0">
                <a:latin typeface="Source Sans Pro Light" pitchFamily="34"/>
              </a:rPr>
              <a:t>zostanie złożony </a:t>
            </a:r>
            <a:r>
              <a:rPr lang="pl-PL" sz="2000" b="1" dirty="0">
                <a:latin typeface="Source Sans Pro Light" pitchFamily="34"/>
              </a:rPr>
              <a:t>w ciągu pierwszych 3 miesięcy</a:t>
            </a:r>
            <a:r>
              <a:rPr lang="pl-PL" sz="2000" dirty="0">
                <a:latin typeface="Source Sans Pro Light" pitchFamily="34"/>
              </a:rPr>
              <a:t>, rodzice dostaną </a:t>
            </a:r>
            <a:r>
              <a:rPr lang="pl-PL" sz="2000" b="1" dirty="0">
                <a:latin typeface="Source Sans Pro Light" pitchFamily="34"/>
              </a:rPr>
              <a:t>wyrównanie wstecz od 1 kwietnia</a:t>
            </a:r>
          </a:p>
          <a:p>
            <a:pPr lvl="0" hangingPunct="1"/>
            <a:r>
              <a:rPr lang="pl-PL" sz="2000" dirty="0">
                <a:latin typeface="Source Sans Pro Light" pitchFamily="34"/>
              </a:rPr>
              <a:t>W kolejnych miesiącach świadczenie będzie wypłacane od miesiąca, w którym rodzice złożą wniosek</a:t>
            </a:r>
          </a:p>
          <a:p>
            <a:pPr lvl="0" hangingPunct="1"/>
            <a:r>
              <a:rPr lang="pl-PL" sz="2000" b="1" dirty="0" smtClean="0">
                <a:latin typeface="Source Sans Pro Light" pitchFamily="34"/>
              </a:rPr>
              <a:t>Pierwszy okres </a:t>
            </a:r>
            <a:r>
              <a:rPr lang="pl-PL" sz="2000" b="1" dirty="0">
                <a:latin typeface="Source Sans Pro Light" pitchFamily="34"/>
              </a:rPr>
              <a:t>wypłacania </a:t>
            </a:r>
            <a:r>
              <a:rPr lang="pl-PL" sz="2000" b="1" dirty="0" smtClean="0">
                <a:latin typeface="Source Sans Pro Light" pitchFamily="34"/>
              </a:rPr>
              <a:t>świadczenia </a:t>
            </a:r>
            <a:r>
              <a:rPr lang="pl-PL" sz="2000" dirty="0" smtClean="0">
                <a:latin typeface="Source Sans Pro Light" pitchFamily="34"/>
              </a:rPr>
              <a:t>wychowawczego </a:t>
            </a:r>
            <a:r>
              <a:rPr lang="pl-PL" sz="2000" b="1" dirty="0">
                <a:latin typeface="Source Sans Pro Light" pitchFamily="34"/>
              </a:rPr>
              <a:t>będzie dłuższy, </a:t>
            </a:r>
            <a:r>
              <a:rPr lang="pl-PL" sz="2000" dirty="0" smtClean="0">
                <a:latin typeface="Source Sans Pro Light" pitchFamily="34"/>
              </a:rPr>
              <a:t>od </a:t>
            </a:r>
            <a:r>
              <a:rPr lang="pl-PL" sz="2000" dirty="0">
                <a:latin typeface="Source Sans Pro Light" pitchFamily="34"/>
              </a:rPr>
              <a:t>kwietnia 2016 r. aż </a:t>
            </a:r>
            <a:r>
              <a:rPr lang="pl-PL" sz="2000" dirty="0" smtClean="0">
                <a:latin typeface="Source Sans Pro Light" pitchFamily="34"/>
              </a:rPr>
              <a:t>do </a:t>
            </a:r>
            <a:r>
              <a:rPr lang="pl-PL" sz="2000" dirty="0">
                <a:latin typeface="Source Sans Pro Light" pitchFamily="34"/>
              </a:rPr>
              <a:t>30 września 2017 roku</a:t>
            </a:r>
          </a:p>
          <a:p>
            <a:pPr lvl="0" hangingPunct="1"/>
            <a:r>
              <a:rPr lang="pl-PL" sz="2000" dirty="0">
                <a:latin typeface="Source Sans Pro Light" pitchFamily="34"/>
              </a:rPr>
              <a:t>Dzięki temu rodzice nie będą musieli składać dwóch wniosków w 2016 r. kiedy program wchodzi w </a:t>
            </a:r>
            <a:r>
              <a:rPr lang="pl-PL" sz="2000" dirty="0" smtClean="0">
                <a:latin typeface="Source Sans Pro Light" pitchFamily="34"/>
              </a:rPr>
              <a:t>życie.</a:t>
            </a:r>
            <a:endParaRPr lang="pl-PL" sz="2000" dirty="0">
              <a:latin typeface="Source Sans Pro Light" pitchFamily="34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62004" y="6171843"/>
            <a:ext cx="2546283" cy="66024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0507315" y="5963762"/>
            <a:ext cx="2287435" cy="128592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833" y="1776047"/>
            <a:ext cx="7019206" cy="43870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886955" y="2292671"/>
            <a:ext cx="8494438" cy="4299115"/>
          </a:xfrm>
        </p:spPr>
        <p:txBody>
          <a:bodyPr lIns="91440" tIns="45720" rIns="91440" bIns="45720"/>
          <a:lstStyle/>
          <a:p>
            <a:pPr lvl="0" hangingPunct="1"/>
            <a:r>
              <a:rPr lang="pl-PL" sz="2000" dirty="0">
                <a:latin typeface="Source Sans Pro Light" pitchFamily="34"/>
              </a:rPr>
              <a:t>Świadczenie otrzyma rodzina bez względu na stan cywilny rodziców</a:t>
            </a:r>
          </a:p>
          <a:p>
            <a:pPr lvl="0" hangingPunct="1"/>
            <a:r>
              <a:rPr lang="pl-PL" sz="2000" dirty="0">
                <a:latin typeface="Source Sans Pro Light" pitchFamily="34"/>
              </a:rPr>
              <a:t>Otrzymają je rodziny, w których rodzice są w związku małżeńskim jak i rodziny niepełne oraz rodzice pozostający w nieformalnych związkach</a:t>
            </a:r>
          </a:p>
          <a:p>
            <a:pPr lvl="0" hangingPunct="1"/>
            <a:r>
              <a:rPr lang="pl-PL" sz="2000" dirty="0">
                <a:latin typeface="Source Sans Pro Light" pitchFamily="34"/>
              </a:rPr>
              <a:t>Świadczenie wychowawcze to kwota nieopodatkowana</a:t>
            </a:r>
          </a:p>
          <a:p>
            <a:pPr lvl="0" hangingPunct="1"/>
            <a:r>
              <a:rPr lang="pl-PL" sz="2000" dirty="0">
                <a:latin typeface="Source Sans Pro Light" pitchFamily="34"/>
              </a:rPr>
              <a:t>Nie podlega egzekucji, podobnie jak inne świadczenia dla rodzin</a:t>
            </a:r>
          </a:p>
          <a:p>
            <a:pPr lvl="0"/>
            <a:r>
              <a:rPr lang="pl-PL" sz="2000" dirty="0">
                <a:latin typeface="Source Sans Pro Light" pitchFamily="34"/>
              </a:rPr>
              <a:t>Nie będzie liczone do dochodu przy ustalaniu prawa do innych świadczeń m.in.  z pomocy społecznej, funduszu alimentacyjnego, świadczeń rodzinnych, </a:t>
            </a:r>
            <a:r>
              <a:rPr lang="pl-PL" sz="2000" dirty="0"/>
              <a:t>dodatków energetycznych,  stypendiów dla uczniów i studentów</a:t>
            </a:r>
          </a:p>
          <a:p>
            <a:pPr lvl="0" hangingPunct="1"/>
            <a:endParaRPr lang="pl-PL" sz="2500" dirty="0"/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62004" y="6171843"/>
            <a:ext cx="2546283" cy="66024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0507315" y="5963762"/>
            <a:ext cx="2287435" cy="128592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Tytuł 1"/>
          <p:cNvSpPr txBox="1">
            <a:spLocks/>
          </p:cNvSpPr>
          <p:nvPr/>
        </p:nvSpPr>
        <p:spPr>
          <a:xfrm>
            <a:off x="2250827" y="284040"/>
            <a:ext cx="7390790" cy="15084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pl-PL" sz="4000" b="0" i="0" u="none" strike="noStrike" kern="0" cap="none" spc="0" baseline="0">
                <a:solidFill>
                  <a:srgbClr val="099BDD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Corbel" pitchFamily="34"/>
                <a:ea typeface="Microsoft YaHei" pitchFamily="2"/>
                <a:cs typeface="Mangal" pitchFamily="2"/>
              </a:defRPr>
            </a:lvl1pPr>
          </a:lstStyle>
          <a:p>
            <a:pPr algn="ctr" hangingPunct="1"/>
            <a:r>
              <a:rPr lang="pl-PL" b="1" smtClean="0">
                <a:latin typeface="Source Sans Pro Black" pitchFamily="34"/>
              </a:rPr>
              <a:t>#RODZINA500PLUS W SKRÓCIE</a:t>
            </a:r>
            <a:endParaRPr lang="pl-PL" b="1" dirty="0">
              <a:latin typeface="Source Sans Pro Black" pitchFamily="34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318" y="2070169"/>
            <a:ext cx="2250878" cy="35305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2444264" y="284040"/>
            <a:ext cx="7487506" cy="1508403"/>
          </a:xfrm>
        </p:spPr>
        <p:txBody>
          <a:bodyPr lIns="91440" tIns="45720" rIns="91440" bIns="45720"/>
          <a:lstStyle/>
          <a:p>
            <a:pPr lvl="0" algn="ctr" hangingPunct="1"/>
            <a:r>
              <a:rPr lang="pl-PL" b="1" dirty="0">
                <a:latin typeface="Source Sans Pro Black" pitchFamily="34"/>
              </a:rPr>
              <a:t>#RODZINA500PLUS W LICZBACH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1949400" y="1928881"/>
            <a:ext cx="10058400" cy="4400641"/>
          </a:xfrm>
        </p:spPr>
        <p:txBody>
          <a:bodyPr lIns="91440" tIns="45720" rIns="91440" bIns="45720"/>
          <a:lstStyle/>
          <a:p>
            <a:pPr lvl="0" hangingPunct="1"/>
            <a:r>
              <a:rPr lang="pl-PL" sz="6000">
                <a:latin typeface="Source Sans Pro Black" pitchFamily="34"/>
              </a:rPr>
              <a:t>2,7 mln </a:t>
            </a:r>
            <a:r>
              <a:rPr lang="pl-PL">
                <a:latin typeface="Source Sans Pro Light" pitchFamily="34"/>
              </a:rPr>
              <a:t>rodzin skorzysta z programu</a:t>
            </a:r>
          </a:p>
          <a:p>
            <a:pPr lvl="0" hangingPunct="1"/>
            <a:r>
              <a:rPr lang="pl-PL" sz="6000">
                <a:latin typeface="Source Sans Pro Black" pitchFamily="34"/>
              </a:rPr>
              <a:t>3,7 mln </a:t>
            </a:r>
            <a:r>
              <a:rPr lang="pl-PL">
                <a:latin typeface="Source Sans Pro Light" pitchFamily="34"/>
              </a:rPr>
              <a:t>dzieci zostanie objętych wsparciem</a:t>
            </a:r>
          </a:p>
          <a:p>
            <a:pPr lvl="0" hangingPunct="1"/>
            <a:r>
              <a:rPr lang="pl-PL" sz="6000">
                <a:latin typeface="Source Sans Pro Black" pitchFamily="34"/>
              </a:rPr>
              <a:t>6 tys. zł </a:t>
            </a:r>
            <a:r>
              <a:rPr lang="pl-PL">
                <a:latin typeface="Source Sans Pro Light" pitchFamily="34"/>
              </a:rPr>
              <a:t>rocznie otrzymają rodzice na wychowanie dziecka</a:t>
            </a:r>
          </a:p>
          <a:p>
            <a:pPr lvl="0" hangingPunct="1"/>
            <a:r>
              <a:rPr lang="pl-PL" sz="6000">
                <a:latin typeface="Source Sans Pro Black" pitchFamily="34"/>
              </a:rPr>
              <a:t>108 tys. zł </a:t>
            </a:r>
            <a:r>
              <a:rPr lang="pl-PL">
                <a:latin typeface="Source Sans Pro Light" pitchFamily="34"/>
              </a:rPr>
              <a:t>otrzymają rodzice na wychowanie dziecka do 18 lat</a:t>
            </a:r>
          </a:p>
          <a:p>
            <a:pPr lvl="0" hangingPunct="1"/>
            <a:endParaRPr lang="pl-PL">
              <a:latin typeface="Source Sans Pro Light" pitchFamily="34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62004" y="6172200"/>
            <a:ext cx="2546283" cy="66024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0507681" y="5964119"/>
            <a:ext cx="2287435" cy="128592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Obraz 10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771479" y="1969544"/>
            <a:ext cx="744477" cy="77976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Obraz 11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768918" y="2992319"/>
            <a:ext cx="912598" cy="67788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94" y="3780693"/>
            <a:ext cx="1419045" cy="993332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5" y="4751848"/>
            <a:ext cx="1068695" cy="748087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03" y="4883280"/>
            <a:ext cx="1068695" cy="748087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36" y="5098794"/>
            <a:ext cx="1068695" cy="748087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17" y="5199966"/>
            <a:ext cx="1068695" cy="748087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23" y="4687250"/>
            <a:ext cx="1068695" cy="748087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85" y="4883279"/>
            <a:ext cx="1068695" cy="7480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Domyślni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ytuł1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ytuł2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ytuł3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ytuł4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1412</TotalTime>
  <Words>466</Words>
  <Application>Microsoft Office PowerPoint</Application>
  <PresentationFormat>Niestandardowy</PresentationFormat>
  <Paragraphs>54</Paragraphs>
  <Slides>15</Slides>
  <Notes>15</Notes>
  <HiddenSlides>0</HiddenSlides>
  <MMClips>0</MMClips>
  <ScaleCrop>false</ScaleCrop>
  <HeadingPairs>
    <vt:vector size="4" baseType="variant">
      <vt:variant>
        <vt:lpstr>Motyw</vt:lpstr>
      </vt:variant>
      <vt:variant>
        <vt:i4>5</vt:i4>
      </vt:variant>
      <vt:variant>
        <vt:lpstr>Tytuły slajdów</vt:lpstr>
      </vt:variant>
      <vt:variant>
        <vt:i4>15</vt:i4>
      </vt:variant>
    </vt:vector>
  </HeadingPairs>
  <TitlesOfParts>
    <vt:vector size="20" baseType="lpstr">
      <vt:lpstr>Domyślnie</vt:lpstr>
      <vt:lpstr>Tytuł1</vt:lpstr>
      <vt:lpstr>Tytuł2</vt:lpstr>
      <vt:lpstr>Tytuł3</vt:lpstr>
      <vt:lpstr>Tytuł4</vt:lpstr>
      <vt:lpstr>RODZINA 500 PLUS</vt:lpstr>
      <vt:lpstr>CZYM JEST #RODZINA500PLUS?</vt:lpstr>
      <vt:lpstr>JAK POPRAWI SIĘ SYTUACJA RODZIN?</vt:lpstr>
      <vt:lpstr>KTO OTRZYMA ŚWIADCZENIE 500 ZŁ ?</vt:lpstr>
      <vt:lpstr>JAK OTRZYMAĆ ŚWIADCZENIE WYCHOWAWCZE?</vt:lpstr>
      <vt:lpstr>WNIOSEK O ŚWIADCZENIE WYCHOWAWCZE BĘDZIE MOŻNA ZŁOŻYĆ PRZEZ INTERNET POPRZEZ:</vt:lpstr>
      <vt:lpstr>#RODZINA500PLUS W SKRÓCIE</vt:lpstr>
      <vt:lpstr>Prezentacja programu PowerPoint</vt:lpstr>
      <vt:lpstr>#RODZINA500PLUS W LICZBACH</vt:lpstr>
      <vt:lpstr>#RODZINA500PLUS TO REALNE WSPARCIE RODZIN</vt:lpstr>
      <vt:lpstr>DZIĘKI #RODZINA500PLUS WZROSNĄ WYDATKI NA WSPARCIE RODZIN</vt:lpstr>
      <vt:lpstr>WYDATKI NA POLITYKĘ RODZINNĄ W PKB (W %)</vt:lpstr>
      <vt:lpstr>#RODZINA500PLUS WSPARCIE DZIECI</vt:lpstr>
      <vt:lpstr>#RODZINA500PLUS</vt:lpstr>
      <vt:lpstr>GDZIE ZNALEŹĆ INFORMACJE O #RODZINA500PLUS?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Rodzina 500 plus</dc:title>
  <dc:creator>Jarosław Zieliński</dc:creator>
  <cp:lastModifiedBy>Marzena Strzępek</cp:lastModifiedBy>
  <cp:revision>45</cp:revision>
  <dcterms:created xsi:type="dcterms:W3CDTF">2016-02-11T16:19:10Z</dcterms:created>
  <dcterms:modified xsi:type="dcterms:W3CDTF">2016-03-15T09:16:47Z</dcterms:modified>
</cp:coreProperties>
</file>